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80" r:id="rId2"/>
    <p:sldId id="294" r:id="rId3"/>
    <p:sldId id="293" r:id="rId4"/>
    <p:sldId id="296" r:id="rId5"/>
    <p:sldId id="287" r:id="rId6"/>
    <p:sldId id="275" r:id="rId7"/>
    <p:sldId id="295" r:id="rId8"/>
    <p:sldId id="261" r:id="rId9"/>
    <p:sldId id="298" r:id="rId10"/>
    <p:sldId id="299" r:id="rId11"/>
    <p:sldId id="290" r:id="rId12"/>
    <p:sldId id="289" r:id="rId13"/>
    <p:sldId id="29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B234203-87A7-E844-1C9E-026160826356}" v="14" dt="2026-03-27T18:39:22.534"/>
    <p1510:client id="{762006BA-17EA-45E0-BB48-06E0B80C5923}" v="1" dt="2026-03-27T18:43:49.0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7" autoAdjust="0"/>
    <p:restoredTop sz="94660"/>
  </p:normalViewPr>
  <p:slideViewPr>
    <p:cSldViewPr snapToGrid="0">
      <p:cViewPr varScale="1">
        <p:scale>
          <a:sx n="71" d="100"/>
          <a:sy n="71" d="100"/>
        </p:scale>
        <p:origin x="96" y="3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117437-8C35-40B1-AD8D-9E15CDE7461F}" type="datetimeFigureOut">
              <a:rPr lang="en-US" smtClean="0"/>
              <a:t>4/6/2026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C3F421-74CC-49F6-A62F-8588634E1DD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9877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Questions: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185399-1CA7-4471-A989-3C00B566FA0D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33036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185399-1CA7-4471-A989-3C00B566FA0D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88412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7DACD7-BDF2-F4CD-8C54-07707451C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3B23FB-D483-4EF1-0305-78DACFCAD0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EBE4FD-28C5-7930-DE33-CD0998CCA5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F1631F-7B7D-929E-C0B0-305F6FE90A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185399-1CA7-4471-A989-3C00B566FA0D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5323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185399-1CA7-4471-A989-3C00B566FA0D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75107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B6C4B2-8E31-8C84-39FD-58EFEAE773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B9FD2B-6E80-F0E1-3EEB-CACF3CEF8A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459723-BE70-F480-DCF6-F65E02FAD2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688773-ACF2-77BD-8B44-14670332E7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185399-1CA7-4471-A989-3C00B566FA0D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55387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185399-1CA7-4471-A989-3C00B566FA0D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07914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185399-1CA7-4471-A989-3C00B566FA0D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1812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6E961-13D4-9D36-0DE1-9D9D0F4B97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746DE6-D559-D4A8-6B6A-8E64BDD5BA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25C620-0426-A7D2-3663-4038131FC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CB42E-D27F-491A-9CB4-5390AD4A2C4C}" type="datetimeFigureOut">
              <a:rPr lang="en-US" smtClean="0"/>
              <a:t>4/6/2026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DB6DAC-5CFA-9E74-828A-6B66B0551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765272-5A95-5143-6809-59FE91D14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5041-9E38-4558-BFC0-CEFDDCD9D0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22508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8DD59-5BBE-D3D4-7E29-6782C7A75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C69E68-2861-7786-85C9-BCBB0D0CC2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FB116E-58E5-49D1-66FE-E91EF3C47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CB42E-D27F-491A-9CB4-5390AD4A2C4C}" type="datetimeFigureOut">
              <a:rPr lang="en-US" smtClean="0"/>
              <a:t>4/6/2026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4E52DD-71B4-998B-C5B7-0EBADBE26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0F9F4B-9B88-0421-2DD1-3463B6993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5041-9E38-4558-BFC0-CEFDDCD9D0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8925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2CD3D-DEC3-88E3-7DC3-3E3A57534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246B47-DE03-21AC-5BD9-9680191BF5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F3C403-3CB5-CDDD-C9E0-F50C5EA5A1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CB42E-D27F-491A-9CB4-5390AD4A2C4C}" type="datetimeFigureOut">
              <a:rPr lang="en-US" smtClean="0"/>
              <a:t>4/6/2026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96F45-7E0A-ABCB-AE04-97C2C22AB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CF5038-4291-2631-8B40-CFAB56692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5041-9E38-4558-BFC0-CEFDDCD9D0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351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717C6C-A783-4FC2-95C0-2E656D101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BA8219-292B-C1B1-0C5C-61B251C6E7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3F8200-96FE-DCBA-024B-0E111E20F6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2E882B-0412-82C7-0BD0-E1C84E70A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CB42E-D27F-491A-9CB4-5390AD4A2C4C}" type="datetimeFigureOut">
              <a:rPr lang="en-US" smtClean="0"/>
              <a:t>4/6/2026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CFF3B3-1ED2-899B-3757-D4D7187AFD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A9480E-BAD7-BF33-5769-A70002DE8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5041-9E38-4558-BFC0-CEFDDCD9D0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5962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4CB34-8525-3304-1391-3A500B650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F4C6E9-DAB2-0D6E-439E-70615DE198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40C6B1-AEA7-0CD7-CF73-623E4A17B0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85523B-FCDD-35EA-D299-FAFA4ACA5C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B3084B1-CAAD-AC2C-A209-4168613808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15EB6F9-DD05-28C2-893E-0D5EFFF0F1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CB42E-D27F-491A-9CB4-5390AD4A2C4C}" type="datetimeFigureOut">
              <a:rPr lang="en-US" smtClean="0"/>
              <a:t>4/6/2026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A3085C3-4876-E010-74BA-59C6DEABD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BDDD34E-0544-246E-0423-CA33BF470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5041-9E38-4558-BFC0-CEFDDCD9D0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4921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2AEAA-C47E-A754-42FE-190CA32FC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B6D01C-EE7E-76DA-CFF0-557C17DC60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CB42E-D27F-491A-9CB4-5390AD4A2C4C}" type="datetimeFigureOut">
              <a:rPr lang="en-US" smtClean="0"/>
              <a:t>4/6/2026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C96EEC-CF13-C0A8-5D03-920CFCA4E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7322A1-2100-5C00-ACE4-80F2DB16C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5041-9E38-4558-BFC0-CEFDDCD9D0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0090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8A0685D-101F-BC85-D713-8835189DD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CB42E-D27F-491A-9CB4-5390AD4A2C4C}" type="datetimeFigureOut">
              <a:rPr lang="en-US" smtClean="0"/>
              <a:t>4/6/2026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0991FB6-45AD-42DD-3659-39BB911A4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C1FF50-7FA0-4470-433B-7702E3C68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5041-9E38-4558-BFC0-CEFDDCD9D0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052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8A917-20F9-3D9A-119C-124FFBB13D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64CCCE-1F36-CCDF-C183-03B73D8301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5F599A-B164-1713-93AA-4E8D2AA62B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4A0F79-0965-A2E0-78E9-7FC09F6F9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CB42E-D27F-491A-9CB4-5390AD4A2C4C}" type="datetimeFigureOut">
              <a:rPr lang="en-US" smtClean="0"/>
              <a:t>4/6/2026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6A2294-1D75-FD81-E9C3-0316382D4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46434-4686-294A-D447-0DBF45EF1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5041-9E38-4558-BFC0-CEFDDCD9D0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662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35F07-D1A4-7B4E-C6CC-AB2B49FD8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273AF1-B4A4-462E-A8F5-62F20791FA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CBFB65-E4CD-7F2D-7438-48D82A5EE7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E08E86-B33B-7C26-F656-FD3E28254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CB42E-D27F-491A-9CB4-5390AD4A2C4C}" type="datetimeFigureOut">
              <a:rPr lang="en-US" smtClean="0"/>
              <a:t>4/6/2026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331C61-440E-BF58-CA7C-D46CF79A8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3D5E80-A425-D42E-A5A9-0F47178DC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5041-9E38-4558-BFC0-CEFDDCD9D0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832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EF7B6-CD40-5CA3-AAFA-12F8F52DD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6CF706-C2FA-BA95-37EC-F25EE967F5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EAE0E4-F22F-8B7F-51E2-61AC24AE6E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CB42E-D27F-491A-9CB4-5390AD4A2C4C}" type="datetimeFigureOut">
              <a:rPr lang="en-US" smtClean="0"/>
              <a:t>4/6/2026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544D40-C394-B20D-D8F5-D6C89505D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B0CCB8-10CE-7FD8-CED2-D805A330F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5041-9E38-4558-BFC0-CEFDDCD9D0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5594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2E523C-6184-31BF-C7A2-3B71E8BF21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5DF4D5-8249-BE63-D16D-6743A4671D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27D506-4F00-503C-55E3-C7A009097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CB42E-D27F-491A-9CB4-5390AD4A2C4C}" type="datetimeFigureOut">
              <a:rPr lang="en-US" smtClean="0"/>
              <a:t>4/6/2026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9571AA-F9FB-5320-4D21-6F65FE271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26E890-1BAA-37C1-D8FF-87B92E19E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5041-9E38-4558-BFC0-CEFDDCD9D0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2066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B53A8A-0C8D-2D31-F3C4-D3EEEECF4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5CB646-A612-2F30-E6F5-FED5C444A6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79EAB2-240B-7B9F-6C8D-7CAD33FE79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CCB42E-D27F-491A-9CB4-5390AD4A2C4C}" type="datetimeFigureOut">
              <a:rPr lang="en-US" smtClean="0"/>
              <a:t>4/6/2026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2F5845-9680-CABF-A49F-ECE294314E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3281B8-E881-5C4E-151A-3140C66FF5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92A5041-9E38-4558-BFC0-CEFDDCD9D0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4898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4BE2013-06CB-5095-9827-387607560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>
                <a:highlight>
                  <a:srgbClr val="C0C0C0"/>
                </a:highlight>
              </a:rPr>
              <a:t>Parameters set for the call committee by OPS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E063A83-B314-815F-3B87-1A08EDEA38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Keep same number of people on call and use the extra manpower to decrease backlog.</a:t>
            </a:r>
          </a:p>
          <a:p>
            <a:r>
              <a:rPr lang="en-US" dirty="0"/>
              <a:t>Provide coverage for CH Saturdays</a:t>
            </a:r>
          </a:p>
          <a:p>
            <a:r>
              <a:rPr lang="en-US" dirty="0"/>
              <a:t>Provide MR coverage starting at 8 am</a:t>
            </a:r>
          </a:p>
          <a:p>
            <a:r>
              <a:rPr lang="en-US" dirty="0"/>
              <a:t>Provide clear contact person for techs.</a:t>
            </a:r>
          </a:p>
          <a:p>
            <a:r>
              <a:rPr lang="en-US" dirty="0"/>
              <a:t>Cover DCR office STATs until 8PM, Mon-Thurs and until 5 PM Friday and Saturday. No DCR STATs on Sunday.</a:t>
            </a:r>
          </a:p>
          <a:p>
            <a:r>
              <a:rPr lang="en-US" dirty="0"/>
              <a:t>Work within limits of Qgenda and already published call schedule.</a:t>
            </a:r>
          </a:p>
        </p:txBody>
      </p:sp>
    </p:spTree>
    <p:extLst>
      <p:ext uri="{BB962C8B-B14F-4D97-AF65-F5344CB8AC3E}">
        <p14:creationId xmlns:p14="http://schemas.microsoft.com/office/powerpoint/2010/main" val="4184161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7CF3721-1131-BE35-8019-E8D29C4EF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38169"/>
          </a:xfrm>
        </p:spPr>
        <p:txBody>
          <a:bodyPr/>
          <a:lstStyle/>
          <a:p>
            <a:r>
              <a:rPr lang="en-US" u="sng" dirty="0">
                <a:highlight>
                  <a:srgbClr val="C0C0C0"/>
                </a:highlight>
              </a:rPr>
              <a:t>PHX call repurposed: Weeknight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261FE5F-64CF-8EE2-64D5-21906FB267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71591"/>
            <a:ext cx="5181600" cy="2877670"/>
          </a:xfrm>
        </p:spPr>
        <p:txBody>
          <a:bodyPr>
            <a:normAutofit/>
          </a:bodyPr>
          <a:lstStyle/>
          <a:p>
            <a:r>
              <a:rPr lang="en-US" dirty="0"/>
              <a:t>PHX</a:t>
            </a:r>
          </a:p>
          <a:p>
            <a:pPr marL="0" indent="0">
              <a:buNone/>
            </a:pPr>
            <a:r>
              <a:rPr lang="en-US" dirty="0"/>
              <a:t>             </a:t>
            </a:r>
          </a:p>
          <a:p>
            <a:r>
              <a:rPr lang="en-US" dirty="0"/>
              <a:t>CCH CT</a:t>
            </a:r>
          </a:p>
          <a:p>
            <a:pPr marL="0" indent="0">
              <a:buNone/>
            </a:pPr>
            <a:r>
              <a:rPr lang="en-US" dirty="0"/>
              <a:t>             </a:t>
            </a:r>
          </a:p>
          <a:p>
            <a:r>
              <a:rPr lang="en-US" dirty="0"/>
              <a:t>PM reader         </a:t>
            </a:r>
          </a:p>
          <a:p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545DBEF-0B43-8366-719F-97766E4F3D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19800" y="2071591"/>
            <a:ext cx="5181600" cy="3779001"/>
          </a:xfrm>
        </p:spPr>
        <p:txBody>
          <a:bodyPr>
            <a:normAutofit/>
          </a:bodyPr>
          <a:lstStyle/>
          <a:p>
            <a:r>
              <a:rPr lang="en-US" dirty="0"/>
              <a:t>CT1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CT2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PM reader</a:t>
            </a:r>
          </a:p>
          <a:p>
            <a:endParaRPr lang="en-US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06BFC73-E03D-53F9-3522-3C0BC31DEC3F}"/>
              </a:ext>
            </a:extLst>
          </p:cNvPr>
          <p:cNvCxnSpPr>
            <a:cxnSpLocks/>
          </p:cNvCxnSpPr>
          <p:nvPr/>
        </p:nvCxnSpPr>
        <p:spPr>
          <a:xfrm>
            <a:off x="3222625" y="3276600"/>
            <a:ext cx="2649257" cy="0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A9668FA-166E-7D0B-1934-BEAA6ACA1A88}"/>
              </a:ext>
            </a:extLst>
          </p:cNvPr>
          <p:cNvCxnSpPr>
            <a:cxnSpLocks/>
          </p:cNvCxnSpPr>
          <p:nvPr/>
        </p:nvCxnSpPr>
        <p:spPr>
          <a:xfrm>
            <a:off x="3222625" y="4307541"/>
            <a:ext cx="2649257" cy="0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5E0278E-3D08-1D6E-CD29-6112951E0405}"/>
              </a:ext>
            </a:extLst>
          </p:cNvPr>
          <p:cNvCxnSpPr>
            <a:cxnSpLocks/>
          </p:cNvCxnSpPr>
          <p:nvPr/>
        </p:nvCxnSpPr>
        <p:spPr>
          <a:xfrm>
            <a:off x="3222625" y="2272553"/>
            <a:ext cx="2649257" cy="0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DC09464E-D309-7DB5-52F4-4AD4482E1DDB}"/>
              </a:ext>
            </a:extLst>
          </p:cNvPr>
          <p:cNvSpPr txBox="1"/>
          <p:nvPr/>
        </p:nvSpPr>
        <p:spPr>
          <a:xfrm>
            <a:off x="790883" y="5077669"/>
            <a:ext cx="778136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*DCR office STAT CR/US/CT  5-7p are the responsibility of both CT1 and CT2. </a:t>
            </a:r>
          </a:p>
          <a:p>
            <a:r>
              <a:rPr lang="en-US" sz="2000" dirty="0"/>
              <a:t>*CT1 will be contact person for DCR office STAT CR/US/CT  5-7p (occasionally 8p)</a:t>
            </a:r>
          </a:p>
          <a:p>
            <a:r>
              <a:rPr lang="en-US" sz="2000" dirty="0"/>
              <a:t>*CT1 will read office cross sectional cases during the day.</a:t>
            </a:r>
          </a:p>
          <a:p>
            <a:endParaRPr lang="en-US" sz="2000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BA242BB-F68F-E917-2815-D14E13510FA0}"/>
              </a:ext>
            </a:extLst>
          </p:cNvPr>
          <p:cNvSpPr/>
          <p:nvPr/>
        </p:nvSpPr>
        <p:spPr>
          <a:xfrm>
            <a:off x="795867" y="5077669"/>
            <a:ext cx="7664823" cy="1540442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ED2D84F-0979-07EC-49A9-4A32C122EA2A}"/>
              </a:ext>
            </a:extLst>
          </p:cNvPr>
          <p:cNvSpPr/>
          <p:nvPr/>
        </p:nvSpPr>
        <p:spPr>
          <a:xfrm>
            <a:off x="764488" y="1781818"/>
            <a:ext cx="7557249" cy="297996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690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BAB3F9-9E16-EEFE-4394-3B6DDCA7E5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2440A21-A503-168E-B949-ECD488615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577"/>
            <a:ext cx="10515600" cy="1311827"/>
          </a:xfrm>
        </p:spPr>
        <p:txBody>
          <a:bodyPr>
            <a:normAutofit/>
          </a:bodyPr>
          <a:lstStyle/>
          <a:p>
            <a:r>
              <a:rPr lang="en-US" u="sng" dirty="0">
                <a:highlight>
                  <a:srgbClr val="C0C0C0"/>
                </a:highlight>
              </a:rPr>
              <a:t>PHX call repurposed: Weekend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5296E4-CC46-F163-CEF2-8089C4200F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45863"/>
            <a:ext cx="5181600" cy="3813637"/>
          </a:xfrm>
        </p:spPr>
        <p:txBody>
          <a:bodyPr>
            <a:noAutofit/>
          </a:bodyPr>
          <a:lstStyle/>
          <a:p>
            <a:r>
              <a:rPr lang="en-US" sz="2600" dirty="0"/>
              <a:t>CCH1</a:t>
            </a:r>
          </a:p>
          <a:p>
            <a:endParaRPr lang="en-US" sz="2600" dirty="0"/>
          </a:p>
          <a:p>
            <a:r>
              <a:rPr lang="en-US" sz="2600" dirty="0"/>
              <a:t>CCH2</a:t>
            </a:r>
          </a:p>
          <a:p>
            <a:endParaRPr lang="en-US" sz="2600" dirty="0"/>
          </a:p>
          <a:p>
            <a:r>
              <a:rPr lang="en-US" sz="2600" dirty="0"/>
              <a:t>PHX</a:t>
            </a:r>
          </a:p>
          <a:p>
            <a:endParaRPr lang="en-US" sz="2600" dirty="0"/>
          </a:p>
          <a:p>
            <a:r>
              <a:rPr lang="en-US" sz="2600" dirty="0"/>
              <a:t>MR call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3C39A24-68F6-8213-0972-4B91128E99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581430"/>
            <a:ext cx="5181600" cy="3878070"/>
          </a:xfrm>
        </p:spPr>
        <p:txBody>
          <a:bodyPr>
            <a:normAutofit/>
          </a:bodyPr>
          <a:lstStyle/>
          <a:p>
            <a:r>
              <a:rPr lang="en-US" dirty="0"/>
              <a:t>CCH1 </a:t>
            </a:r>
          </a:p>
          <a:p>
            <a:endParaRPr lang="en-US" dirty="0"/>
          </a:p>
          <a:p>
            <a:r>
              <a:rPr lang="en-US" dirty="0"/>
              <a:t>CCH2</a:t>
            </a:r>
          </a:p>
          <a:p>
            <a:endParaRPr lang="en-US" dirty="0"/>
          </a:p>
          <a:p>
            <a:r>
              <a:rPr lang="en-US" dirty="0"/>
              <a:t>CCH3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CCH4/MR call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08527982-2829-074A-A2EC-3AE4B892ED29}"/>
              </a:ext>
            </a:extLst>
          </p:cNvPr>
          <p:cNvCxnSpPr/>
          <p:nvPr/>
        </p:nvCxnSpPr>
        <p:spPr>
          <a:xfrm>
            <a:off x="2962836" y="1903492"/>
            <a:ext cx="2756834" cy="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4BD3AC6-9B33-2D9B-3BA3-61A03021EEE4}"/>
              </a:ext>
            </a:extLst>
          </p:cNvPr>
          <p:cNvCxnSpPr/>
          <p:nvPr/>
        </p:nvCxnSpPr>
        <p:spPr>
          <a:xfrm>
            <a:off x="2962836" y="2837329"/>
            <a:ext cx="2810622" cy="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E0E2882-1DE0-10BC-8F4F-32EBA2FBCC2D}"/>
              </a:ext>
            </a:extLst>
          </p:cNvPr>
          <p:cNvCxnSpPr/>
          <p:nvPr/>
        </p:nvCxnSpPr>
        <p:spPr>
          <a:xfrm>
            <a:off x="2918199" y="3877235"/>
            <a:ext cx="2855259" cy="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B91F410-150B-180C-A901-75D0D587779E}"/>
              </a:ext>
            </a:extLst>
          </p:cNvPr>
          <p:cNvCxnSpPr>
            <a:cxnSpLocks/>
          </p:cNvCxnSpPr>
          <p:nvPr/>
        </p:nvCxnSpPr>
        <p:spPr>
          <a:xfrm>
            <a:off x="2962836" y="4795278"/>
            <a:ext cx="2855259" cy="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E82B304B-894F-4880-FC93-2ADF053D04AE}"/>
              </a:ext>
            </a:extLst>
          </p:cNvPr>
          <p:cNvSpPr txBox="1"/>
          <p:nvPr/>
        </p:nvSpPr>
        <p:spPr>
          <a:xfrm>
            <a:off x="1192720" y="5574226"/>
            <a:ext cx="72210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*CCH3 position is a </a:t>
            </a:r>
            <a:r>
              <a:rPr lang="en-US" sz="2000" dirty="0">
                <a:sym typeface="Wingdings" panose="05000000000000000000" pitchFamily="2" charset="2"/>
              </a:rPr>
              <a:t>routine cross sectional reader (CT +/- MR).</a:t>
            </a:r>
          </a:p>
          <a:p>
            <a:r>
              <a:rPr lang="en-US" sz="2000" dirty="0">
                <a:sym typeface="Wingdings" panose="05000000000000000000" pitchFamily="2" charset="2"/>
              </a:rPr>
              <a:t>*CCH2 is also responsible for DCR office STAT CR/US/CT 8a-5p (sat only)</a:t>
            </a:r>
            <a:endParaRPr lang="en-US" sz="20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D5E76ED-95E6-A634-1B41-E8BFA94C0E61}"/>
              </a:ext>
            </a:extLst>
          </p:cNvPr>
          <p:cNvSpPr/>
          <p:nvPr/>
        </p:nvSpPr>
        <p:spPr>
          <a:xfrm>
            <a:off x="936978" y="5581184"/>
            <a:ext cx="7929282" cy="101566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55084AF-B4A8-1B04-7567-6D6FC328A802}"/>
              </a:ext>
            </a:extLst>
          </p:cNvPr>
          <p:cNvSpPr/>
          <p:nvPr/>
        </p:nvSpPr>
        <p:spPr>
          <a:xfrm>
            <a:off x="740252" y="1235960"/>
            <a:ext cx="8126007" cy="3884192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56308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5CF179-D81A-7ACF-3FB4-4C655A5575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D8251-70C7-4E49-826B-F0C96FD65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725" y="-349623"/>
            <a:ext cx="10515600" cy="1411941"/>
          </a:xfrm>
        </p:spPr>
        <p:txBody>
          <a:bodyPr>
            <a:normAutofit/>
          </a:bodyPr>
          <a:lstStyle/>
          <a:p>
            <a:r>
              <a:rPr lang="en-US" sz="4000" u="sng" dirty="0">
                <a:highlight>
                  <a:srgbClr val="C0C0C0"/>
                </a:highlight>
              </a:rPr>
              <a:t>Job definitions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B95FF7-31ED-A1E0-BFF5-BE1DB6B965F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DDEA8E7-5F55-4A60-8EF9-470692FC5635}" type="slidenum">
              <a:rPr lang="en-US" noProof="0" smtClean="0"/>
              <a:pPr/>
              <a:t>4</a:t>
            </a:fld>
            <a:endParaRPr lang="en-US" noProof="0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CE2B2E14-05A7-CB44-E733-2AA9CAA8596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130001"/>
              </p:ext>
            </p:extLst>
          </p:nvPr>
        </p:nvGraphicFramePr>
        <p:xfrm>
          <a:off x="132999" y="594447"/>
          <a:ext cx="12059001" cy="62635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79481">
                  <a:extLst>
                    <a:ext uri="{9D8B030D-6E8A-4147-A177-3AD203B41FA5}">
                      <a16:colId xmlns:a16="http://schemas.microsoft.com/office/drawing/2014/main" val="2177384870"/>
                    </a:ext>
                  </a:extLst>
                </a:gridCol>
                <a:gridCol w="7079520">
                  <a:extLst>
                    <a:ext uri="{9D8B030D-6E8A-4147-A177-3AD203B41FA5}">
                      <a16:colId xmlns:a16="http://schemas.microsoft.com/office/drawing/2014/main" val="1012375128"/>
                    </a:ext>
                  </a:extLst>
                </a:gridCol>
              </a:tblGrid>
              <a:tr h="378004">
                <a:tc>
                  <a:txBody>
                    <a:bodyPr/>
                    <a:lstStyle/>
                    <a:p>
                      <a:r>
                        <a:rPr lang="en-US" dirty="0"/>
                        <a:t>Rotation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Call Duties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7085044"/>
                  </a:ext>
                </a:extLst>
              </a:tr>
              <a:tr h="968859">
                <a:tc>
                  <a:txBody>
                    <a:bodyPr/>
                    <a:lstStyle/>
                    <a:p>
                      <a:r>
                        <a:rPr lang="en-US" b="1" dirty="0"/>
                        <a:t>Weeknight CT1 (10a-7p)</a:t>
                      </a:r>
                    </a:p>
                    <a:p>
                      <a:r>
                        <a:rPr lang="en-US" sz="1600" dirty="0"/>
                        <a:t>DCR office CT/MRI + CCH CT 10-7 + office stats </a:t>
                      </a:r>
                      <a:r>
                        <a:rPr lang="en-US" sz="1600" dirty="0" err="1"/>
                        <a:t>til</a:t>
                      </a:r>
                      <a:r>
                        <a:rPr lang="en-US" sz="1600" dirty="0"/>
                        <a:t> 8p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CCH CT (ER and IP) 5-7p</a:t>
                      </a:r>
                    </a:p>
                    <a:p>
                      <a:r>
                        <a:rPr lang="en-US" dirty="0"/>
                        <a:t>DCR office STAT CR/US/CT 5-7p</a:t>
                      </a:r>
                    </a:p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*Mon to Thurs may have office stats until 8p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0240879"/>
                  </a:ext>
                </a:extLst>
              </a:tr>
              <a:tr h="394101">
                <a:tc>
                  <a:txBody>
                    <a:bodyPr/>
                    <a:lstStyle/>
                    <a:p>
                      <a:r>
                        <a:rPr lang="en-US" b="1" dirty="0"/>
                        <a:t>Weeknight CT2 (10a-7p) </a:t>
                      </a:r>
                    </a:p>
                    <a:p>
                      <a:r>
                        <a:rPr lang="en-US" sz="1600" b="0" dirty="0"/>
                        <a:t>CCH CT weeknight call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CCH CT (ER and IP) 5-7p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2067394"/>
                  </a:ext>
                </a:extLst>
              </a:tr>
              <a:tr h="421247">
                <a:tc>
                  <a:txBody>
                    <a:bodyPr/>
                    <a:lstStyle/>
                    <a:p>
                      <a:r>
                        <a:rPr lang="en-US" b="1" dirty="0"/>
                        <a:t>Weeknight PM reader  (10a-7p)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CCH CR/US (ER and IP) 5-7p, CCH MRI STAT/ASAP 5-7p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0804061"/>
                  </a:ext>
                </a:extLst>
              </a:tr>
              <a:tr h="421247">
                <a:tc>
                  <a:txBody>
                    <a:bodyPr/>
                    <a:lstStyle/>
                    <a:p>
                      <a:r>
                        <a:rPr lang="en-US" b="1" dirty="0"/>
                        <a:t>CCH OR studies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Goes to CCH 3 person Friday and Saturday, Office helper Sun-Thurs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52722"/>
                  </a:ext>
                </a:extLst>
              </a:tr>
              <a:tr h="661506">
                <a:tc>
                  <a:txBody>
                    <a:bodyPr/>
                    <a:lstStyle/>
                    <a:p>
                      <a:r>
                        <a:rPr lang="en-US" b="1" dirty="0"/>
                        <a:t>Weekend CCH1 (10a-7p)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CCH CT (ER and IP) 10a-5p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CCH CT/CR/US (ER and IP) 5p-7p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8430543"/>
                  </a:ext>
                </a:extLst>
              </a:tr>
              <a:tr h="945009">
                <a:tc>
                  <a:txBody>
                    <a:bodyPr/>
                    <a:lstStyle/>
                    <a:p>
                      <a:r>
                        <a:rPr lang="en-US" b="1" dirty="0"/>
                        <a:t>Weekend CCH2 (8a-5p)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CCH CT/CR/US (ER and IP) 8-10a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CCH CR/US </a:t>
                      </a:r>
                      <a:r>
                        <a:rPr lang="en-US" dirty="0"/>
                        <a:t>(ER and IP) 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10a-5p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DCR STAT CR/US/CT 8a-5p (SAT only)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654022"/>
                  </a:ext>
                </a:extLst>
              </a:tr>
              <a:tr h="711649">
                <a:tc>
                  <a:txBody>
                    <a:bodyPr/>
                    <a:lstStyle/>
                    <a:p>
                      <a:r>
                        <a:rPr lang="en-US" b="1" dirty="0"/>
                        <a:t>Weekend CCH3 (10a-7p)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Routine CT +/- MR 10a-5p</a:t>
                      </a:r>
                      <a:endParaRPr lang="en-US" dirty="0"/>
                    </a:p>
                    <a:p>
                      <a:r>
                        <a:rPr lang="en-US" dirty="0"/>
                        <a:t>CCH 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CT/CR/US </a:t>
                      </a:r>
                      <a:r>
                        <a:rPr lang="en-US" dirty="0"/>
                        <a:t>(ER and IP) 5p-7p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3330372"/>
                  </a:ext>
                </a:extLst>
              </a:tr>
              <a:tr h="725185">
                <a:tc>
                  <a:txBody>
                    <a:bodyPr/>
                    <a:lstStyle/>
                    <a:p>
                      <a:r>
                        <a:rPr lang="en-US" b="1" dirty="0"/>
                        <a:t>Weekend CCH4 (8a-5p) </a:t>
                      </a:r>
                    </a:p>
                    <a:p>
                      <a:r>
                        <a:rPr lang="en-US" sz="1600" b="0" dirty="0"/>
                        <a:t>Routine CT and all MRI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CCH 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CT/CR/US (</a:t>
                      </a:r>
                      <a:r>
                        <a:rPr lang="en-US" dirty="0"/>
                        <a:t>ER and IP) 8-10a </a:t>
                      </a:r>
                    </a:p>
                    <a:p>
                      <a:r>
                        <a:rPr lang="en-US" dirty="0"/>
                        <a:t>MR STAT/ASAP + routine MR/CT 10a-5p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3241052"/>
                  </a:ext>
                </a:extLst>
              </a:tr>
              <a:tr h="421247">
                <a:tc>
                  <a:txBody>
                    <a:bodyPr/>
                    <a:lstStyle/>
                    <a:p>
                      <a:r>
                        <a:rPr lang="en-US" dirty="0"/>
                        <a:t>IR call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IR + </a:t>
                      </a:r>
                      <a:r>
                        <a:rPr lang="en-US" dirty="0" err="1"/>
                        <a:t>Fluoro</a:t>
                      </a:r>
                      <a:r>
                        <a:rPr lang="en-US" dirty="0"/>
                        <a:t> + STAT CTA + equivalent of ½ </a:t>
                      </a:r>
                      <a:r>
                        <a:rPr lang="en-US"/>
                        <a:t>day of diagnostic </a:t>
                      </a:r>
                      <a:r>
                        <a:rPr lang="en-US" dirty="0"/>
                        <a:t>imaging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664158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3710FF4A-18E7-C3A1-3D39-119B0C44AAD9}"/>
              </a:ext>
            </a:extLst>
          </p:cNvPr>
          <p:cNvSpPr txBox="1"/>
          <p:nvPr/>
        </p:nvSpPr>
        <p:spPr>
          <a:xfrm>
            <a:off x="1428092" y="7255683"/>
            <a:ext cx="106330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39873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CC1200-A93B-3F96-063E-81A3CF57D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153" y="189781"/>
            <a:ext cx="10757647" cy="764960"/>
          </a:xfrm>
        </p:spPr>
        <p:txBody>
          <a:bodyPr>
            <a:normAutofit/>
          </a:bodyPr>
          <a:lstStyle/>
          <a:p>
            <a:r>
              <a:rPr lang="en-US" u="sng" dirty="0">
                <a:highlight>
                  <a:srgbClr val="C0C0C0"/>
                </a:highlight>
              </a:rPr>
              <a:t>Explanation for the next two slides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ABD852-2C22-40AD-BB97-C360CCFD18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153" y="1600199"/>
            <a:ext cx="10515600" cy="5068019"/>
          </a:xfrm>
        </p:spPr>
        <p:txBody>
          <a:bodyPr>
            <a:normAutofit/>
          </a:bodyPr>
          <a:lstStyle/>
          <a:p>
            <a:r>
              <a:rPr lang="en-US" dirty="0"/>
              <a:t>The following two slides for weekend call contain the same information, presented two different ways. </a:t>
            </a:r>
          </a:p>
          <a:p>
            <a:pPr marL="0" indent="0">
              <a:buNone/>
            </a:pPr>
            <a:r>
              <a:rPr lang="en-US" dirty="0"/>
              <a:t>    - The first layout is the way it will look in Qgenda i.e. one job per</a:t>
            </a:r>
          </a:p>
          <a:p>
            <a:pPr marL="0" indent="0">
              <a:buNone/>
            </a:pPr>
            <a:r>
              <a:rPr lang="en-US" dirty="0"/>
              <a:t>       row, rads will be swapped. The swaps are color coded.</a:t>
            </a:r>
          </a:p>
          <a:p>
            <a:pPr marL="0" indent="0">
              <a:buNone/>
            </a:pPr>
            <a:r>
              <a:rPr lang="en-US" dirty="0"/>
              <a:t>    - The second layout is how it will look in your calendar </a:t>
            </a:r>
            <a:r>
              <a:rPr lang="en-US" dirty="0" err="1"/>
              <a:t>i.e</a:t>
            </a:r>
            <a:r>
              <a:rPr lang="en-US" dirty="0"/>
              <a:t> one rad</a:t>
            </a:r>
          </a:p>
          <a:p>
            <a:pPr marL="0" indent="0">
              <a:buNone/>
            </a:pPr>
            <a:r>
              <a:rPr lang="en-US" dirty="0"/>
              <a:t>        per row, jobs are already swapped.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Note:  </a:t>
            </a:r>
            <a:r>
              <a:rPr lang="en-US" dirty="0"/>
              <a:t>We have included the initials of the rads who will be on call the Weekend of 4/10 for reference.</a:t>
            </a:r>
          </a:p>
        </p:txBody>
      </p:sp>
    </p:spTree>
    <p:extLst>
      <p:ext uri="{BB962C8B-B14F-4D97-AF65-F5344CB8AC3E}">
        <p14:creationId xmlns:p14="http://schemas.microsoft.com/office/powerpoint/2010/main" val="31363067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AF4D45-D08B-31F3-ED8D-A19B9F9CCF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374D5-B7B4-82B5-7EDF-9B9ABC473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502" y="136525"/>
            <a:ext cx="11648994" cy="421368"/>
          </a:xfrm>
        </p:spPr>
        <p:txBody>
          <a:bodyPr>
            <a:normAutofit fontScale="90000"/>
          </a:bodyPr>
          <a:lstStyle/>
          <a:p>
            <a:r>
              <a:rPr lang="en-US" u="sng" dirty="0">
                <a:highlight>
                  <a:srgbClr val="C0C0C0"/>
                </a:highlight>
              </a:rPr>
              <a:t>Non-holiday Weekend 1</a:t>
            </a:r>
            <a:r>
              <a:rPr lang="en-US" dirty="0">
                <a:highlight>
                  <a:srgbClr val="C0C0C0"/>
                </a:highlight>
              </a:rPr>
              <a:t> </a:t>
            </a:r>
            <a:r>
              <a:rPr lang="en-US" sz="2200" dirty="0">
                <a:highlight>
                  <a:srgbClr val="C0C0C0"/>
                </a:highlight>
              </a:rPr>
              <a:t>swapping CCH1 and 3 rads on sat and CCH1 and 2 rads on Sun 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DD4BD1BD-075D-9552-1557-292A9D8BB37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7281436"/>
              </p:ext>
            </p:extLst>
          </p:nvPr>
        </p:nvGraphicFramePr>
        <p:xfrm>
          <a:off x="271502" y="773976"/>
          <a:ext cx="11648994" cy="60336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3943">
                  <a:extLst>
                    <a:ext uri="{9D8B030D-6E8A-4147-A177-3AD203B41FA5}">
                      <a16:colId xmlns:a16="http://schemas.microsoft.com/office/drawing/2014/main" val="4224004193"/>
                    </a:ext>
                  </a:extLst>
                </a:gridCol>
                <a:gridCol w="2438121">
                  <a:extLst>
                    <a:ext uri="{9D8B030D-6E8A-4147-A177-3AD203B41FA5}">
                      <a16:colId xmlns:a16="http://schemas.microsoft.com/office/drawing/2014/main" val="3041821975"/>
                    </a:ext>
                  </a:extLst>
                </a:gridCol>
                <a:gridCol w="3385426">
                  <a:extLst>
                    <a:ext uri="{9D8B030D-6E8A-4147-A177-3AD203B41FA5}">
                      <a16:colId xmlns:a16="http://schemas.microsoft.com/office/drawing/2014/main" val="3120692877"/>
                    </a:ext>
                  </a:extLst>
                </a:gridCol>
                <a:gridCol w="3741504">
                  <a:extLst>
                    <a:ext uri="{9D8B030D-6E8A-4147-A177-3AD203B41FA5}">
                      <a16:colId xmlns:a16="http://schemas.microsoft.com/office/drawing/2014/main" val="1972634271"/>
                    </a:ext>
                  </a:extLst>
                </a:gridCol>
              </a:tblGrid>
              <a:tr h="71513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Friday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Saturday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Sunday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4557482"/>
                  </a:ext>
                </a:extLst>
              </a:tr>
              <a:tr h="1162045">
                <a:tc>
                  <a:txBody>
                    <a:bodyPr/>
                    <a:lstStyle/>
                    <a:p>
                      <a:r>
                        <a:rPr lang="en-US" dirty="0"/>
                        <a:t>CCH1 (CT ER/IP)</a:t>
                      </a:r>
                    </a:p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10a-7p</a:t>
                      </a:r>
                    </a:p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Routine sched 10a-5p</a:t>
                      </a:r>
                    </a:p>
                    <a:p>
                      <a:r>
                        <a:rPr lang="en-US" dirty="0"/>
                        <a:t>CCH CT ER/IP  5-7p</a:t>
                      </a:r>
                    </a:p>
                    <a:p>
                      <a:endParaRPr lang="en-US" dirty="0"/>
                    </a:p>
                    <a:p>
                      <a:endParaRPr lang="en-US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</a:rPr>
                        <a:t>CCH CT (ER/IP) 10a-5p*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</a:rPr>
                        <a:t>CCH CT/CR/US (ER/IP) 5-7p</a:t>
                      </a:r>
                    </a:p>
                    <a:p>
                      <a:endParaRPr lang="en-US" b="0" u="none" dirty="0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</a:endParaRPr>
                    </a:p>
                    <a:p>
                      <a:endParaRPr lang="en-US" b="0" u="none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3"/>
                          </a:solidFill>
                        </a:rPr>
                        <a:t>CCH CT (ER/IP) 10a-5p*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accent3"/>
                          </a:solidFill>
                        </a:rPr>
                        <a:t>CCH CT/CR/US (ER/IP) 5p-7p</a:t>
                      </a:r>
                    </a:p>
                    <a:p>
                      <a:endParaRPr lang="en-US" b="0" u="none" dirty="0">
                        <a:solidFill>
                          <a:schemeClr val="accent3"/>
                        </a:solidFill>
                      </a:endParaRPr>
                    </a:p>
                    <a:p>
                      <a:endParaRPr lang="en-US" b="0" u="none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7647986"/>
                  </a:ext>
                </a:extLst>
              </a:tr>
              <a:tr h="1430210">
                <a:tc>
                  <a:txBody>
                    <a:bodyPr/>
                    <a:lstStyle/>
                    <a:p>
                      <a:r>
                        <a:rPr lang="en-US" sz="1800" dirty="0"/>
                        <a:t>CCH2(CR/US)</a:t>
                      </a:r>
                    </a:p>
                    <a:p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8a-5p</a:t>
                      </a:r>
                    </a:p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sz="1800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Routine sched 8a-5p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CCH CT/CR/US (ER/IP) 8-10a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CCH CR/US (ER/IP) 10a-5p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</a:rPr>
                        <a:t>DCR STAT CR/US/CT 8a-5p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accent2"/>
                          </a:solidFill>
                        </a:rPr>
                        <a:t> 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(maybe @ CH or remote)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accent3"/>
                          </a:solidFill>
                        </a:rPr>
                        <a:t>CCH CT/CR/US (ER/IP) 8-10a*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accent3"/>
                          </a:solidFill>
                        </a:rPr>
                        <a:t>CCH CR/US (ER/IP)10a-5p </a:t>
                      </a:r>
                    </a:p>
                    <a:p>
                      <a:endParaRPr lang="en-US" dirty="0">
                        <a:solidFill>
                          <a:schemeClr val="accent3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3137384"/>
                  </a:ext>
                </a:extLst>
              </a:tr>
              <a:tr h="1162045">
                <a:tc>
                  <a:txBody>
                    <a:bodyPr/>
                    <a:lstStyle/>
                    <a:p>
                      <a:r>
                        <a:rPr lang="en-US" dirty="0"/>
                        <a:t>CCH3 (Routine CT)</a:t>
                      </a:r>
                    </a:p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10a-7p</a:t>
                      </a:r>
                    </a:p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Routine sched10a-5p*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CCH CT ER/IP  5-7p</a:t>
                      </a:r>
                    </a:p>
                    <a:p>
                      <a:endParaRPr lang="en-US" dirty="0">
                        <a:solidFill>
                          <a:schemeClr val="accent2"/>
                        </a:solidFill>
                      </a:endParaRPr>
                    </a:p>
                    <a:p>
                      <a:endParaRPr lang="en-US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</a:rPr>
                        <a:t>Routine CT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</a:rPr>
                        <a:t>+/- MR 10a-5p*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</a:rPr>
                        <a:t>CCH CT/CR/US (ER/IP) 5-7p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Routine CT +/- MR 10a-5p</a:t>
                      </a:r>
                    </a:p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CCH CT/CR/US (ER/IP) 5-7p</a:t>
                      </a:r>
                    </a:p>
                    <a:p>
                      <a:endParaRPr lang="en-US" dirty="0">
                        <a:solidFill>
                          <a:schemeClr val="tx2"/>
                        </a:solidFill>
                      </a:endParaRPr>
                    </a:p>
                    <a:p>
                      <a:endParaRPr lang="en-US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592996"/>
                  </a:ext>
                </a:extLst>
              </a:tr>
              <a:tr h="1478069">
                <a:tc>
                  <a:txBody>
                    <a:bodyPr/>
                    <a:lstStyle/>
                    <a:p>
                      <a:r>
                        <a:rPr lang="en-US" dirty="0"/>
                        <a:t>CCH4</a:t>
                      </a:r>
                    </a:p>
                    <a:p>
                      <a:r>
                        <a:rPr lang="en-US" dirty="0"/>
                        <a:t>(Routine CT and all MRI)</a:t>
                      </a:r>
                    </a:p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8a-5</a:t>
                      </a:r>
                    </a:p>
                    <a:p>
                      <a:endParaRPr lang="en-US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Routine sched 10a-5p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CCH CR/US 5-7p</a:t>
                      </a:r>
                    </a:p>
                    <a:p>
                      <a:r>
                        <a:rPr lang="en-US" dirty="0"/>
                        <a:t>MR STAT/ASAP 5-7p</a:t>
                      </a:r>
                    </a:p>
                    <a:p>
                      <a:endParaRPr lang="en-US" dirty="0"/>
                    </a:p>
                    <a:p>
                      <a:endParaRPr lang="en-US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CCH CT/CR/US (ER/IP) 8-10a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MR STAT/ASAP + routine MR/CT 10a-5p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CCH CT/CR/US (ER/IP) 8-10a</a:t>
                      </a:r>
                    </a:p>
                    <a:p>
                      <a:r>
                        <a:rPr lang="en-US" dirty="0"/>
                        <a:t>MR STAT/ASAP + routine MR/CT </a:t>
                      </a:r>
                    </a:p>
                    <a:p>
                      <a:r>
                        <a:rPr lang="en-US" dirty="0"/>
                        <a:t>10a-5p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5384295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BAA315-CBE2-6673-2376-25D4B390720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DDEA8E7-5F55-4A60-8EF9-470692FC5635}" type="slidenum">
              <a:rPr lang="en-US" noProof="0" smtClean="0"/>
              <a:pPr/>
              <a:t>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6497390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2A50DB-A2A2-FA1A-A744-34A172D2C6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3EB29-DE86-010B-089E-08A9EC3AF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541" y="-212764"/>
            <a:ext cx="11557299" cy="1396105"/>
          </a:xfrm>
        </p:spPr>
        <p:txBody>
          <a:bodyPr/>
          <a:lstStyle/>
          <a:p>
            <a:r>
              <a:rPr lang="en-US" sz="4000" u="sng" dirty="0">
                <a:highlight>
                  <a:srgbClr val="C0C0C0"/>
                </a:highlight>
              </a:rPr>
              <a:t>Non-holiday Weekend 2</a:t>
            </a:r>
            <a:r>
              <a:rPr lang="en-US" sz="4000" dirty="0">
                <a:highlight>
                  <a:srgbClr val="C0C0C0"/>
                </a:highlight>
              </a:rPr>
              <a:t>  </a:t>
            </a:r>
            <a:r>
              <a:rPr lang="en-US" sz="2200" dirty="0">
                <a:highlight>
                  <a:srgbClr val="C0C0C0"/>
                </a:highlight>
              </a:rPr>
              <a:t>example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4DC5EEA-A175-CC5B-01FA-991D32F5C7C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9727695"/>
              </p:ext>
            </p:extLst>
          </p:nvPr>
        </p:nvGraphicFramePr>
        <p:xfrm>
          <a:off x="497541" y="817095"/>
          <a:ext cx="11196917" cy="57661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2930">
                  <a:extLst>
                    <a:ext uri="{9D8B030D-6E8A-4147-A177-3AD203B41FA5}">
                      <a16:colId xmlns:a16="http://schemas.microsoft.com/office/drawing/2014/main" val="1196073619"/>
                    </a:ext>
                  </a:extLst>
                </a:gridCol>
                <a:gridCol w="2259105">
                  <a:extLst>
                    <a:ext uri="{9D8B030D-6E8A-4147-A177-3AD203B41FA5}">
                      <a16:colId xmlns:a16="http://schemas.microsoft.com/office/drawing/2014/main" val="2664646050"/>
                    </a:ext>
                  </a:extLst>
                </a:gridCol>
                <a:gridCol w="3704665">
                  <a:extLst>
                    <a:ext uri="{9D8B030D-6E8A-4147-A177-3AD203B41FA5}">
                      <a16:colId xmlns:a16="http://schemas.microsoft.com/office/drawing/2014/main" val="1486995023"/>
                    </a:ext>
                  </a:extLst>
                </a:gridCol>
                <a:gridCol w="3310217">
                  <a:extLst>
                    <a:ext uri="{9D8B030D-6E8A-4147-A177-3AD203B41FA5}">
                      <a16:colId xmlns:a16="http://schemas.microsoft.com/office/drawing/2014/main" val="960879642"/>
                    </a:ext>
                  </a:extLst>
                </a:gridCol>
              </a:tblGrid>
              <a:tr h="6217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Friday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Sun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0834973"/>
                  </a:ext>
                </a:extLst>
              </a:tr>
              <a:tr h="1273883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1"/>
                          </a:solidFill>
                        </a:rPr>
                        <a:t>LP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1"/>
                          </a:solidFill>
                        </a:rPr>
                        <a:t>CT1</a:t>
                      </a:r>
                    </a:p>
                    <a:p>
                      <a:endParaRPr lang="en-US" b="1" dirty="0"/>
                    </a:p>
                    <a:p>
                      <a:r>
                        <a:rPr lang="en-US" b="0" dirty="0"/>
                        <a:t>CT ER/IP 5-7</a:t>
                      </a:r>
                    </a:p>
                    <a:p>
                      <a:r>
                        <a:rPr lang="en-US" dirty="0"/>
                        <a:t>(10-7)</a:t>
                      </a:r>
                      <a:endParaRPr lang="en-US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accent1"/>
                          </a:solidFill>
                        </a:rPr>
                        <a:t>CCH3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Routine CT/MR 10-5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CCH CR/US/CT 5-7p</a:t>
                      </a:r>
                    </a:p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(10-7)</a:t>
                      </a:r>
                      <a:endParaRPr lang="en-US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accent1"/>
                          </a:solidFill>
                        </a:rPr>
                        <a:t>CCH2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CCH CT/CR/US (ER/IP) 8-10a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CCH CR/US 10-5 </a:t>
                      </a:r>
                      <a:endParaRPr lang="en-US" dirty="0"/>
                    </a:p>
                    <a:p>
                      <a:r>
                        <a:rPr lang="en-US" dirty="0"/>
                        <a:t>(8-5)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1773071"/>
                  </a:ext>
                </a:extLst>
              </a:tr>
              <a:tr h="1218738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1"/>
                          </a:solidFill>
                        </a:rPr>
                        <a:t>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Routine schedule</a:t>
                      </a:r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r>
                        <a:rPr lang="en-US" dirty="0"/>
                        <a:t>(8-5:30)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accent1"/>
                          </a:solidFill>
                        </a:rPr>
                        <a:t>CCH2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CCH CT/CR/US (ER/IP) 8-10a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CCH CR/US 10-5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</a:rPr>
                        <a:t>DCR STAT CR/US/CT 8-5</a:t>
                      </a:r>
                    </a:p>
                    <a:p>
                      <a:r>
                        <a:rPr lang="en-US" dirty="0"/>
                        <a:t>(8-5)</a:t>
                      </a:r>
                      <a:endParaRPr lang="en-US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1"/>
                          </a:solidFill>
                        </a:rPr>
                        <a:t>CCH1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CT (ER/IP) </a:t>
                      </a:r>
                      <a:r>
                        <a:rPr lang="en-US" b="0" u="none" dirty="0">
                          <a:solidFill>
                            <a:schemeClr val="tx1"/>
                          </a:solidFill>
                        </a:rPr>
                        <a:t>10-7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CCH CR/US/CT (ER/IP) 5-7p</a:t>
                      </a:r>
                    </a:p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dirty="0"/>
                        <a:t>(10-7)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0511335"/>
                  </a:ext>
                </a:extLst>
              </a:tr>
              <a:tr h="957022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1"/>
                          </a:solidFill>
                        </a:rPr>
                        <a:t>BJ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accent1"/>
                          </a:solidFill>
                        </a:rPr>
                        <a:t>CT2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1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/>
                        <a:t>CT ER/IP 5-7</a:t>
                      </a:r>
                    </a:p>
                    <a:p>
                      <a:r>
                        <a:rPr lang="en-US" dirty="0"/>
                        <a:t>(10-7)</a:t>
                      </a:r>
                      <a:endParaRPr lang="en-US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1"/>
                          </a:solidFill>
                        </a:rPr>
                        <a:t>CCH1</a:t>
                      </a:r>
                      <a:endParaRPr lang="en-US" b="1" dirty="0"/>
                    </a:p>
                    <a:p>
                      <a:r>
                        <a:rPr lang="en-US" b="0" dirty="0"/>
                        <a:t>CT </a:t>
                      </a:r>
                      <a:r>
                        <a:rPr lang="en-US" b="0" dirty="0">
                          <a:solidFill>
                            <a:schemeClr val="tx2"/>
                          </a:solidFill>
                        </a:rPr>
                        <a:t>ER/IP </a:t>
                      </a:r>
                      <a:r>
                        <a:rPr lang="en-US" b="0" dirty="0"/>
                        <a:t>10-7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CCH CR/US/CT (ER/IP) 5-7p</a:t>
                      </a:r>
                      <a:endParaRPr lang="en-US" dirty="0"/>
                    </a:p>
                    <a:p>
                      <a:r>
                        <a:rPr lang="en-US" dirty="0"/>
                        <a:t>(10-7)</a:t>
                      </a:r>
                      <a:endParaRPr lang="en-US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1"/>
                          </a:solidFill>
                        </a:rPr>
                        <a:t>CCH3</a:t>
                      </a:r>
                      <a:endParaRPr lang="en-US" b="1" dirty="0"/>
                    </a:p>
                    <a:p>
                      <a:r>
                        <a:rPr lang="en-US" b="0" dirty="0"/>
                        <a:t>Routine CT/MR 10-5</a:t>
                      </a:r>
                    </a:p>
                    <a:p>
                      <a:r>
                        <a:rPr lang="en-US" dirty="0"/>
                        <a:t>CCH CR/US/CT (ER/IP) 5-7p</a:t>
                      </a:r>
                    </a:p>
                    <a:p>
                      <a:r>
                        <a:rPr lang="en-US" dirty="0"/>
                        <a:t>(10-7)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762496"/>
                  </a:ext>
                </a:extLst>
              </a:tr>
              <a:tr h="1218738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1"/>
                          </a:solidFill>
                        </a:rPr>
                        <a:t>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1"/>
                          </a:solidFill>
                        </a:rPr>
                        <a:t>PM reader</a:t>
                      </a:r>
                      <a:endParaRPr lang="en-US" b="1" dirty="0"/>
                    </a:p>
                    <a:p>
                      <a:r>
                        <a:rPr lang="en-US" b="0" dirty="0"/>
                        <a:t>MR 5-7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/>
                        <a:t>CR/US 5-7</a:t>
                      </a:r>
                    </a:p>
                    <a:p>
                      <a:r>
                        <a:rPr lang="en-US" dirty="0"/>
                        <a:t>(10-7)</a:t>
                      </a:r>
                      <a:endParaRPr lang="en-US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1"/>
                          </a:solidFill>
                        </a:rPr>
                        <a:t>CCH4 </a:t>
                      </a:r>
                    </a:p>
                    <a:p>
                      <a:r>
                        <a:rPr lang="en-US" dirty="0"/>
                        <a:t>CCH CR/US/CT (ER/IP)  8-10a</a:t>
                      </a:r>
                    </a:p>
                    <a:p>
                      <a:r>
                        <a:rPr lang="en-US" b="0" dirty="0"/>
                        <a:t>MR/CT 10-5</a:t>
                      </a:r>
                    </a:p>
                    <a:p>
                      <a:r>
                        <a:rPr lang="en-US" dirty="0"/>
                        <a:t>(8-5)</a:t>
                      </a:r>
                      <a:endParaRPr lang="en-US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1"/>
                          </a:solidFill>
                        </a:rPr>
                        <a:t>CCH4</a:t>
                      </a:r>
                      <a:endParaRPr lang="en-US" b="1" dirty="0"/>
                    </a:p>
                    <a:p>
                      <a:r>
                        <a:rPr lang="en-US" dirty="0"/>
                        <a:t>CCH CR/US/CT (ER/IP)  8-10a</a:t>
                      </a:r>
                    </a:p>
                    <a:p>
                      <a:r>
                        <a:rPr lang="en-US" b="0" dirty="0"/>
                        <a:t>MR/CT 10-5</a:t>
                      </a:r>
                    </a:p>
                    <a:p>
                      <a:r>
                        <a:rPr lang="en-US" dirty="0"/>
                        <a:t>(8-5)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0899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41647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26075-A309-5F98-FD6B-01DAE792A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138" y="207034"/>
            <a:ext cx="10753724" cy="1138687"/>
          </a:xfrm>
        </p:spPr>
        <p:txBody>
          <a:bodyPr/>
          <a:lstStyle/>
          <a:p>
            <a:r>
              <a:rPr lang="en-US" u="sng" dirty="0">
                <a:highlight>
                  <a:srgbClr val="C0C0C0"/>
                </a:highlight>
              </a:rPr>
              <a:t>Details: Shared lists</a:t>
            </a:r>
            <a:br>
              <a:rPr lang="en-US" dirty="0"/>
            </a:b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6CF897-2F32-C51A-358F-FDF477363E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1345721"/>
            <a:ext cx="10752000" cy="5275347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endParaRPr lang="en-US" dirty="0">
              <a:solidFill>
                <a:srgbClr val="990000"/>
              </a:solidFill>
            </a:endParaRPr>
          </a:p>
          <a:p>
            <a:pPr fontAlgn="base"/>
            <a:r>
              <a:rPr lang="en-US" dirty="0"/>
              <a:t>It is important for equitability and for patient care that we keep filters open. This is especially critical during the 8-10a and 5-7p periods.</a:t>
            </a:r>
          </a:p>
          <a:p>
            <a:pPr fontAlgn="base"/>
            <a:r>
              <a:rPr lang="en-US" dirty="0"/>
              <a:t>For reason of clarity for the techs, certain responsibilities may be assigned to one person but it is understood that the lists are shared. </a:t>
            </a:r>
          </a:p>
          <a:p>
            <a:pPr fontAlgn="base"/>
            <a:r>
              <a:rPr lang="en-US" dirty="0"/>
              <a:t>See next slide for how to set </a:t>
            </a:r>
            <a:r>
              <a:rPr lang="en-US" dirty="0" err="1"/>
              <a:t>Thinair</a:t>
            </a:r>
            <a:r>
              <a:rPr lang="en-US" dirty="0"/>
              <a:t> filters.</a:t>
            </a:r>
          </a:p>
          <a:p>
            <a:pPr fontAlgn="base"/>
            <a:r>
              <a:rPr lang="en-US" dirty="0"/>
              <a:t>Sort </a:t>
            </a:r>
            <a:r>
              <a:rPr lang="en-US" dirty="0" err="1"/>
              <a:t>Thinair</a:t>
            </a:r>
            <a:r>
              <a:rPr lang="en-US" dirty="0"/>
              <a:t> by TATE.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78982A-7305-BF5A-8807-5280AC0BEF2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DDEA8E7-5F55-4A60-8EF9-470692FC5635}" type="slidenum">
              <a:rPr lang="en-US" noProof="0" smtClean="0"/>
              <a:pPr/>
              <a:t>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9740180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5A1F944-F096-209B-C90E-28DD2C4A60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247650"/>
            <a:ext cx="11734799" cy="6610350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040C88C9-9D42-67D2-01EB-BAB67CA3F3FB}"/>
              </a:ext>
            </a:extLst>
          </p:cNvPr>
          <p:cNvSpPr/>
          <p:nvPr/>
        </p:nvSpPr>
        <p:spPr>
          <a:xfrm>
            <a:off x="9964271" y="6225988"/>
            <a:ext cx="954741" cy="416859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4624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130FB8-277A-1ED9-52B3-5AF83985B3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622" y="295835"/>
            <a:ext cx="11738813" cy="656216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25FC004-35E1-76E0-F3DF-0FECB5986B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6255" y="6320117"/>
            <a:ext cx="1030313" cy="443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9605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1E4C3-9738-4114-7110-2763B4104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>
                <a:highlight>
                  <a:srgbClr val="C0C0C0"/>
                </a:highlight>
              </a:rPr>
              <a:t>Details: weeknights</a:t>
            </a:r>
            <a:br>
              <a:rPr lang="en-US" dirty="0"/>
            </a:b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930F50-A8B9-1EA2-8ACF-134043B560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CT1 and CT2 share a list. </a:t>
            </a:r>
          </a:p>
          <a:p>
            <a:r>
              <a:rPr lang="en-US" dirty="0"/>
              <a:t>CT1 is the primary contact person for offices. Note that Mon-</a:t>
            </a:r>
            <a:r>
              <a:rPr lang="en-US" dirty="0" err="1"/>
              <a:t>Thur</a:t>
            </a:r>
            <a:r>
              <a:rPr lang="en-US" dirty="0"/>
              <a:t> offices may have occasional stats 7-8p.</a:t>
            </a:r>
          </a:p>
          <a:p>
            <a:r>
              <a:rPr lang="en-US" dirty="0"/>
              <a:t>CT1 will read office cross sectional cases during the day (10a-5p).</a:t>
            </a:r>
          </a:p>
          <a:p>
            <a:r>
              <a:rPr lang="en-US" dirty="0"/>
              <a:t>Pm reader may get calls for cases after 7p e.g. rapid stroke, cord compression.</a:t>
            </a:r>
          </a:p>
        </p:txBody>
      </p:sp>
    </p:spTree>
    <p:extLst>
      <p:ext uri="{BB962C8B-B14F-4D97-AF65-F5344CB8AC3E}">
        <p14:creationId xmlns:p14="http://schemas.microsoft.com/office/powerpoint/2010/main" val="29534824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67C02-C20F-121D-25F1-0EE445234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>
                <a:highlight>
                  <a:srgbClr val="C0C0C0"/>
                </a:highlight>
              </a:rPr>
              <a:t>Details: CCH3</a:t>
            </a:r>
            <a:br>
              <a:rPr lang="en-US" dirty="0"/>
            </a:b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F6480A-AC66-D784-0AE2-844C581BB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fontScale="25000" lnSpcReduction="20000"/>
          </a:bodyPr>
          <a:lstStyle/>
          <a:p>
            <a:pPr fontAlgn="base"/>
            <a:r>
              <a:rPr lang="en-US" sz="10000" dirty="0"/>
              <a:t>Routine CT/MR person (CCH3) should :</a:t>
            </a:r>
          </a:p>
          <a:p>
            <a:pPr marL="0" indent="0" fontAlgn="base">
              <a:buNone/>
            </a:pPr>
            <a:r>
              <a:rPr lang="en-US" sz="10000" dirty="0"/>
              <a:t>       -Focus on older cases and read in chronological order. Purple</a:t>
            </a:r>
          </a:p>
          <a:p>
            <a:pPr marL="0" indent="0" fontAlgn="base">
              <a:buNone/>
            </a:pPr>
            <a:r>
              <a:rPr lang="en-US" sz="10000" dirty="0"/>
              <a:t>         first then red etc.</a:t>
            </a:r>
          </a:p>
          <a:p>
            <a:pPr marL="0" indent="0" fontAlgn="base">
              <a:buNone/>
            </a:pPr>
            <a:r>
              <a:rPr lang="en-US" sz="10000" dirty="0"/>
              <a:t>       -Avoid skipping cases unless they fall outside general radiology </a:t>
            </a:r>
          </a:p>
          <a:p>
            <a:pPr marL="0" indent="0" fontAlgn="base">
              <a:buNone/>
            </a:pPr>
            <a:r>
              <a:rPr lang="en-US" sz="10000" dirty="0"/>
              <a:t>         practice (e.g. Lung cancer screening). Do not skip routine studies like</a:t>
            </a:r>
          </a:p>
          <a:p>
            <a:pPr marL="0" indent="0" fontAlgn="base">
              <a:buNone/>
            </a:pPr>
            <a:r>
              <a:rPr lang="en-US" sz="10000" dirty="0"/>
              <a:t>         oncology follow-up, lung nodule f/up or spine CT which are within</a:t>
            </a:r>
          </a:p>
          <a:p>
            <a:pPr marL="0" indent="0" fontAlgn="base">
              <a:buNone/>
            </a:pPr>
            <a:r>
              <a:rPr lang="en-US" sz="10000" dirty="0"/>
              <a:t>         every radiologist's competency regardless of sub specialization.</a:t>
            </a:r>
          </a:p>
          <a:p>
            <a:pPr marL="0" indent="0" fontAlgn="base">
              <a:buNone/>
            </a:pPr>
            <a:r>
              <a:rPr lang="en-US" sz="10000" dirty="0"/>
              <a:t>       - OPS has set the RVU range for CCH3 between 33-44/day to match the </a:t>
            </a:r>
          </a:p>
          <a:p>
            <a:pPr marL="0" indent="0" fontAlgn="base">
              <a:buNone/>
            </a:pPr>
            <a:r>
              <a:rPr lang="en-US" sz="10000" dirty="0"/>
              <a:t>         daily workload of other weekend call workers. Given the range of </a:t>
            </a:r>
          </a:p>
          <a:p>
            <a:pPr marL="0" indent="0" fontAlgn="base">
              <a:buNone/>
            </a:pPr>
            <a:r>
              <a:rPr lang="en-US" sz="10000" dirty="0"/>
              <a:t>          RVU values for exams a rough estimate is 25-33 CTs/day or 17-23</a:t>
            </a:r>
          </a:p>
          <a:p>
            <a:pPr marL="0" indent="0" fontAlgn="base">
              <a:buNone/>
            </a:pPr>
            <a:r>
              <a:rPr lang="en-US" sz="10000" dirty="0"/>
              <a:t>          MRs/day. </a:t>
            </a:r>
          </a:p>
          <a:p>
            <a:pPr marL="0" indent="0" fontAlgn="base">
              <a:buNone/>
            </a:pP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 fontAlgn="base">
              <a:buNone/>
            </a:pPr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24118603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79B50-2F78-32D1-4ED1-F5592246B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highlight>
                  <a:srgbClr val="C0C0C0"/>
                </a:highlight>
              </a:rPr>
              <a:t>IR call responsibilities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BD26EE-473A-4CE7-4100-E182CEEF69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Chester County Hospital urgent and emergent afterhours IR cases and consults</a:t>
            </a:r>
          </a:p>
          <a:p>
            <a:r>
              <a:rPr lang="en-US" dirty="0"/>
              <a:t>STAT Pediatric UGIs for rule out malrotation</a:t>
            </a:r>
          </a:p>
          <a:p>
            <a:r>
              <a:rPr lang="en-US" dirty="0"/>
              <a:t>STAT CTA head and neck without perfusion</a:t>
            </a:r>
          </a:p>
          <a:p>
            <a:r>
              <a:rPr lang="en-US" dirty="0"/>
              <a:t> STAT CTA lower extremity runoffs</a:t>
            </a:r>
          </a:p>
          <a:p>
            <a:r>
              <a:rPr lang="en-US" dirty="0"/>
              <a:t>½ day equivalent of diagnostic imaging routine work on weekend call if allowable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4808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</TotalTime>
  <Words>1351</Words>
  <Application>Microsoft Office PowerPoint</Application>
  <PresentationFormat>Widescreen</PresentationFormat>
  <Paragraphs>222</Paragraphs>
  <Slides>13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Aptos</vt:lpstr>
      <vt:lpstr>Aptos Display</vt:lpstr>
      <vt:lpstr>Arial</vt:lpstr>
      <vt:lpstr>Wingdings</vt:lpstr>
      <vt:lpstr>Office Theme</vt:lpstr>
      <vt:lpstr>Parameters set for the call committee by OPS</vt:lpstr>
      <vt:lpstr>PHX call repurposed: Weeknight </vt:lpstr>
      <vt:lpstr>PHX call repurposed: Weekend</vt:lpstr>
      <vt:lpstr>Job definitions</vt:lpstr>
      <vt:lpstr>Explanation for the next two slides</vt:lpstr>
      <vt:lpstr>Non-holiday Weekend 1 swapping CCH1 and 3 rads on sat and CCH1 and 2 rads on Sun </vt:lpstr>
      <vt:lpstr>Non-holiday Weekend 2  example</vt:lpstr>
      <vt:lpstr>Details: Shared lists </vt:lpstr>
      <vt:lpstr>PowerPoint Presentation</vt:lpstr>
      <vt:lpstr>PowerPoint Presentation</vt:lpstr>
      <vt:lpstr>Details: weeknights </vt:lpstr>
      <vt:lpstr>Details: CCH3 </vt:lpstr>
      <vt:lpstr>IR call responsibilities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Assadi, Bahareh</dc:creator>
  <cp:lastModifiedBy>Assadi, Bahareh</cp:lastModifiedBy>
  <cp:revision>31</cp:revision>
  <dcterms:created xsi:type="dcterms:W3CDTF">2026-03-25T12:51:52Z</dcterms:created>
  <dcterms:modified xsi:type="dcterms:W3CDTF">2026-04-06T17:56:43Z</dcterms:modified>
</cp:coreProperties>
</file>