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64" r:id="rId3"/>
    <p:sldId id="261" r:id="rId4"/>
    <p:sldId id="263" r:id="rId5"/>
    <p:sldId id="262" r:id="rId6"/>
    <p:sldId id="267" r:id="rId7"/>
    <p:sldId id="266" r:id="rId8"/>
    <p:sldId id="265" r:id="rId9"/>
    <p:sldId id="271" r:id="rId10"/>
    <p:sldId id="27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6" y="2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701040"/>
            <a:ext cx="8915400" cy="3185160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b="1" dirty="0" smtClean="0"/>
              <a:t>updated weekday and weekend call plan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4000" b="1" dirty="0" smtClean="0"/>
              <a:t>(including CH sat)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267200"/>
            <a:ext cx="7029098" cy="1005840"/>
          </a:xfrm>
        </p:spPr>
        <p:txBody>
          <a:bodyPr>
            <a:noAutofit/>
          </a:bodyPr>
          <a:lstStyle/>
          <a:p>
            <a:r>
              <a:rPr lang="en-US" sz="4800" smtClean="0">
                <a:solidFill>
                  <a:schemeClr val="bg1"/>
                </a:solidFill>
              </a:rPr>
              <a:t>2.22.2023</a:t>
            </a:r>
            <a:endParaRPr lang="en-US" sz="4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31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722" y="211015"/>
            <a:ext cx="9983755" cy="684724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SUNDAY</a:t>
            </a:r>
            <a:endParaRPr lang="en-US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791456" y="895739"/>
            <a:ext cx="382219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CCH2</a:t>
            </a:r>
          </a:p>
          <a:p>
            <a:pPr algn="ctr"/>
            <a:endParaRPr lang="en-US" sz="2000" b="1" dirty="0" smtClean="0"/>
          </a:p>
          <a:p>
            <a:pPr algn="ctr"/>
            <a:endParaRPr lang="en-US" sz="2000" dirty="0"/>
          </a:p>
          <a:p>
            <a:pPr algn="ctr"/>
            <a:r>
              <a:rPr lang="en-US" sz="2000" b="1" u="sng" dirty="0">
                <a:solidFill>
                  <a:srgbClr val="0070C0"/>
                </a:solidFill>
              </a:rPr>
              <a:t>8a-10a </a:t>
            </a:r>
          </a:p>
          <a:p>
            <a:pPr algn="ctr"/>
            <a:endParaRPr lang="en-US" sz="2000" b="1" u="sng" dirty="0">
              <a:solidFill>
                <a:srgbClr val="0070C0"/>
              </a:solidFill>
            </a:endParaRP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000" dirty="0"/>
              <a:t>UNDICTATED CCH OVERNIGHT STUDIES. </a:t>
            </a:r>
          </a:p>
          <a:p>
            <a:pPr algn="ctr"/>
            <a:endParaRPr lang="en-US" sz="2000" b="1" u="sng" dirty="0">
              <a:solidFill>
                <a:srgbClr val="0070C0"/>
              </a:solidFill>
            </a:endParaRP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000" dirty="0"/>
              <a:t>CCH ED &amp; INPT CT, CR, US, NM INCL </a:t>
            </a:r>
          </a:p>
          <a:p>
            <a:pPr algn="ctr"/>
            <a:r>
              <a:rPr lang="en-US" sz="2000" dirty="0"/>
              <a:t>CCH AM PORTABLES.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ctr"/>
            <a:r>
              <a:rPr lang="en-US" sz="2000" b="1" u="sng" dirty="0">
                <a:solidFill>
                  <a:srgbClr val="0070C0"/>
                </a:solidFill>
              </a:rPr>
              <a:t>10A-5P 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000" dirty="0"/>
              <a:t>CCH ED &amp; INPT CR, U/S, NM PLUS CCH AND/OR OFFICE ROUTINE CR &amp; US.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ctr"/>
            <a:r>
              <a:rPr lang="en-US" sz="2000" b="1" u="sng" dirty="0">
                <a:solidFill>
                  <a:srgbClr val="0070C0"/>
                </a:solidFill>
              </a:rPr>
              <a:t>5P-7P</a:t>
            </a:r>
            <a:r>
              <a:rPr lang="en-US" sz="2000" dirty="0"/>
              <a:t> </a:t>
            </a:r>
          </a:p>
          <a:p>
            <a:pPr algn="ctr"/>
            <a:r>
              <a:rPr lang="en-US" sz="2000" dirty="0"/>
              <a:t>OFF.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5193" y="895739"/>
            <a:ext cx="20783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PHX</a:t>
            </a:r>
          </a:p>
          <a:p>
            <a:pPr algn="ctr"/>
            <a:r>
              <a:rPr lang="en-US" sz="3200" b="1" u="sng" dirty="0" smtClean="0">
                <a:solidFill>
                  <a:srgbClr val="0070C0"/>
                </a:solidFill>
              </a:rPr>
              <a:t>8a-10a</a:t>
            </a:r>
            <a:r>
              <a:rPr lang="en-US" sz="3200" dirty="0" smtClean="0"/>
              <a:t> </a:t>
            </a:r>
          </a:p>
          <a:p>
            <a:pPr algn="ctr"/>
            <a:r>
              <a:rPr lang="en-US" sz="3200" dirty="0" smtClean="0"/>
              <a:t>OFF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endParaRPr lang="en-US" sz="3200" dirty="0" smtClean="0"/>
          </a:p>
          <a:p>
            <a:pPr algn="ctr"/>
            <a:r>
              <a:rPr lang="en-US" sz="3200" b="1" u="sng" dirty="0" smtClean="0">
                <a:solidFill>
                  <a:srgbClr val="0070C0"/>
                </a:solidFill>
              </a:rPr>
              <a:t>10a-7p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3200" dirty="0" smtClean="0"/>
              <a:t>PHX ED &amp; INPT CT, CR, US, NM.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8412480" y="988072"/>
            <a:ext cx="377952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CT/MR</a:t>
            </a:r>
            <a:endParaRPr lang="en-US" sz="2200" b="1" dirty="0"/>
          </a:p>
          <a:p>
            <a:pPr algn="ctr"/>
            <a:endParaRPr lang="en-US" sz="2200" dirty="0" smtClean="0"/>
          </a:p>
          <a:p>
            <a:pPr algn="ctr"/>
            <a:r>
              <a:rPr lang="en-US" sz="2200" b="1" u="sng" dirty="0" smtClean="0">
                <a:solidFill>
                  <a:srgbClr val="0070C0"/>
                </a:solidFill>
              </a:rPr>
              <a:t>8a-10a </a:t>
            </a:r>
          </a:p>
          <a:p>
            <a:pPr algn="ctr"/>
            <a:endParaRPr lang="en-US" sz="2200" b="1" u="sng" dirty="0" smtClean="0">
              <a:solidFill>
                <a:srgbClr val="0070C0"/>
              </a:solidFill>
            </a:endParaRP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dirty="0" smtClean="0"/>
              <a:t>ANY UNDICTATED PHX OVERNIGHT STUDIES.</a:t>
            </a:r>
            <a:endParaRPr lang="en-US" b="1" u="sng" dirty="0" smtClean="0">
              <a:solidFill>
                <a:srgbClr val="0070C0"/>
              </a:solidFill>
            </a:endParaRPr>
          </a:p>
          <a:p>
            <a:pPr algn="ctr"/>
            <a:endParaRPr lang="en-US" b="1" u="sng" dirty="0" smtClean="0">
              <a:solidFill>
                <a:srgbClr val="0070C0"/>
              </a:solidFill>
            </a:endParaRP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dirty="0" smtClean="0"/>
              <a:t>INPT &amp; STAT MRI PLUS PHX PORTABLES 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dirty="0" smtClean="0"/>
              <a:t>PHX ED &amp; INPT CT, CR, U/S, NM.</a:t>
            </a:r>
          </a:p>
          <a:p>
            <a:pPr algn="ctr"/>
            <a:endParaRPr lang="en-US" sz="2200" dirty="0" smtClean="0"/>
          </a:p>
          <a:p>
            <a:pPr algn="ctr"/>
            <a:r>
              <a:rPr lang="en-US" sz="2200" b="1" u="sng" dirty="0" smtClean="0">
                <a:solidFill>
                  <a:srgbClr val="0070C0"/>
                </a:solidFill>
              </a:rPr>
              <a:t>10a-5p 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dirty="0" smtClean="0"/>
              <a:t>INPT &amp; STAT MRI PLUS ROUTINE CT/MR.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endParaRPr lang="en-US" sz="2200" dirty="0" smtClean="0"/>
          </a:p>
          <a:p>
            <a:pPr algn="ctr"/>
            <a:r>
              <a:rPr lang="en-US" sz="2200" b="1" u="sng" dirty="0" smtClean="0">
                <a:solidFill>
                  <a:srgbClr val="0070C0"/>
                </a:solidFill>
              </a:rPr>
              <a:t>5p-7p </a:t>
            </a:r>
            <a:r>
              <a:rPr lang="en-US" sz="2200" dirty="0" smtClean="0"/>
              <a:t>OFF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05456" y="896111"/>
            <a:ext cx="24688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CCH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200" b="1" dirty="0"/>
          </a:p>
          <a:p>
            <a:pPr algn="ctr"/>
            <a:endParaRPr lang="en-US" sz="2200" b="1" dirty="0" smtClean="0"/>
          </a:p>
          <a:p>
            <a:pPr algn="ctr"/>
            <a:r>
              <a:rPr lang="en-US" sz="2000" b="1" u="sng" dirty="0">
                <a:solidFill>
                  <a:srgbClr val="0070C0"/>
                </a:solidFill>
              </a:rPr>
              <a:t>8a-10a</a:t>
            </a:r>
            <a:endParaRPr lang="en-US" sz="2000" dirty="0"/>
          </a:p>
          <a:p>
            <a:pPr algn="ctr"/>
            <a:r>
              <a:rPr lang="en-US" sz="2400" dirty="0"/>
              <a:t>OFF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ctr"/>
            <a:r>
              <a:rPr lang="en-US" sz="2000" b="1" u="sng" dirty="0">
                <a:solidFill>
                  <a:srgbClr val="0070C0"/>
                </a:solidFill>
              </a:rPr>
              <a:t>10a-5p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400" dirty="0"/>
              <a:t>CCH ED, STAT &amp; INPT CT.</a:t>
            </a:r>
          </a:p>
          <a:p>
            <a:pPr algn="ctr"/>
            <a:endParaRPr lang="en-US" sz="2000" dirty="0"/>
          </a:p>
          <a:p>
            <a:pPr algn="ctr"/>
            <a:r>
              <a:rPr lang="en-US" sz="2000" b="1" u="sng" dirty="0">
                <a:solidFill>
                  <a:srgbClr val="0070C0"/>
                </a:solidFill>
              </a:rPr>
              <a:t>5p-7p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en-US" sz="2400" dirty="0"/>
              <a:t>CCH ED, STAT &amp; INPT CT, US, CR, NM </a:t>
            </a:r>
          </a:p>
        </p:txBody>
      </p:sp>
    </p:spTree>
    <p:extLst>
      <p:ext uri="{BB962C8B-B14F-4D97-AF65-F5344CB8AC3E}">
        <p14:creationId xmlns:p14="http://schemas.microsoft.com/office/powerpoint/2010/main" val="307291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804" y="223936"/>
            <a:ext cx="11028784" cy="70912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Monday-Thursday summary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8579" y="933063"/>
            <a:ext cx="11663265" cy="5728994"/>
          </a:xfrm>
        </p:spPr>
        <p:txBody>
          <a:bodyPr>
            <a:normAutofit fontScale="62500" lnSpcReduction="20000"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</a:rPr>
              <a:t>3 diagnostic </a:t>
            </a:r>
            <a:r>
              <a:rPr lang="en-US" sz="4800" dirty="0" err="1" smtClean="0">
                <a:solidFill>
                  <a:schemeClr val="bg2">
                    <a:lumMod val="50000"/>
                  </a:schemeClr>
                </a:solidFill>
              </a:rPr>
              <a:t>rads</a:t>
            </a:r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</a:rPr>
              <a:t>Remote as long as practice needs are covered.</a:t>
            </a: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</a:rPr>
              <a:t>Responsibilities as scheduled. </a:t>
            </a: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</a:rPr>
              <a:t>The PM reader continues to cover the occasional DCR office stats until 8p.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</a:rPr>
              <a:t>  Beyond 7p, the PHX, CCH &amp; PM reader </a:t>
            </a:r>
            <a:r>
              <a:rPr lang="en-US" sz="4800" dirty="0">
                <a:solidFill>
                  <a:schemeClr val="bg2">
                    <a:lumMod val="50000"/>
                  </a:schemeClr>
                </a:solidFill>
              </a:rPr>
              <a:t>call </a:t>
            </a:r>
            <a:r>
              <a:rPr lang="en-US" sz="4800" dirty="0" err="1">
                <a:solidFill>
                  <a:schemeClr val="bg2">
                    <a:lumMod val="50000"/>
                  </a:schemeClr>
                </a:solidFill>
              </a:rPr>
              <a:t>rads</a:t>
            </a:r>
            <a:r>
              <a:rPr lang="en-US" sz="4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</a:rPr>
              <a:t>remain the backup for TRS </a:t>
            </a:r>
            <a:r>
              <a:rPr lang="en-US" sz="4800" dirty="0">
                <a:solidFill>
                  <a:schemeClr val="bg2">
                    <a:lumMod val="50000"/>
                  </a:schemeClr>
                </a:solidFill>
              </a:rPr>
              <a:t>&amp; </a:t>
            </a:r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</a:rPr>
              <a:t>overnight problems as well as for physician and staff questions and concerns, including MRI triage questions and MRI approvals.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</a:rPr>
              <a:t>7p handoff needs to be handled with care and diligence.  All arrived cases that reach the </a:t>
            </a:r>
            <a:r>
              <a:rPr lang="en-US" sz="4800" dirty="0" err="1" smtClean="0">
                <a:solidFill>
                  <a:schemeClr val="bg2">
                    <a:lumMod val="50000"/>
                  </a:schemeClr>
                </a:solidFill>
              </a:rPr>
              <a:t>Thinair</a:t>
            </a:r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</a:rPr>
              <a:t> worklist by 7p, should be dictated by DCR even if it means working later than 7p. 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4800" dirty="0">
                <a:solidFill>
                  <a:schemeClr val="bg2">
                    <a:lumMod val="50000"/>
                  </a:schemeClr>
                </a:solidFill>
              </a:rPr>
              <a:t>L</a:t>
            </a:r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</a:rPr>
              <a:t>et the respective technologists know which is the last case you are reading, prior to signing off.</a:t>
            </a:r>
          </a:p>
        </p:txBody>
      </p:sp>
    </p:spTree>
    <p:extLst>
      <p:ext uri="{BB962C8B-B14F-4D97-AF65-F5344CB8AC3E}">
        <p14:creationId xmlns:p14="http://schemas.microsoft.com/office/powerpoint/2010/main" val="147795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191" y="298580"/>
            <a:ext cx="11140751" cy="802432"/>
          </a:xfrm>
        </p:spPr>
        <p:txBody>
          <a:bodyPr>
            <a:noAutofit/>
          </a:bodyPr>
          <a:lstStyle/>
          <a:p>
            <a:r>
              <a:rPr lang="en-US" sz="3800" b="1" dirty="0" smtClean="0"/>
              <a:t>Monday-THURSDAY</a:t>
            </a:r>
            <a:endParaRPr lang="en-US" sz="3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99298" y="1250302"/>
            <a:ext cx="332169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PHX</a:t>
            </a:r>
          </a:p>
          <a:p>
            <a:pPr algn="ctr"/>
            <a:endParaRPr lang="en-US" sz="2800" b="1" dirty="0" smtClean="0"/>
          </a:p>
          <a:p>
            <a:pPr algn="ctr"/>
            <a:r>
              <a:rPr lang="en-US" sz="2800" b="1" u="sng" dirty="0" smtClean="0">
                <a:solidFill>
                  <a:srgbClr val="0070C0"/>
                </a:solidFill>
              </a:rPr>
              <a:t>10a-4:30p</a:t>
            </a:r>
            <a:r>
              <a:rPr lang="en-US" sz="2800" b="1" dirty="0" smtClean="0"/>
              <a:t> 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800" dirty="0" smtClean="0"/>
              <a:t>SCHEDULED ASSIGNMENT.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endParaRPr lang="en-US" sz="2800" dirty="0" smtClean="0"/>
          </a:p>
          <a:p>
            <a:pPr algn="ctr"/>
            <a:r>
              <a:rPr lang="en-US" sz="2800" b="1" u="sng" dirty="0" smtClean="0">
                <a:solidFill>
                  <a:srgbClr val="0070C0"/>
                </a:solidFill>
              </a:rPr>
              <a:t>4:30p-7p</a:t>
            </a:r>
            <a:endParaRPr lang="en-US" sz="2800" b="1" u="sng" dirty="0">
              <a:solidFill>
                <a:srgbClr val="0070C0"/>
              </a:solidFill>
            </a:endParaRP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800" dirty="0" err="1" smtClean="0"/>
              <a:t>Phx</a:t>
            </a:r>
            <a:r>
              <a:rPr lang="en-US" sz="2800" dirty="0" smtClean="0"/>
              <a:t> ED &amp; INPT CT, CR, US, NM</a:t>
            </a:r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620995" y="1232043"/>
            <a:ext cx="311642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CCH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u="sng" dirty="0" smtClean="0">
                <a:solidFill>
                  <a:srgbClr val="0070C0"/>
                </a:solidFill>
              </a:rPr>
              <a:t>10a-5p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3200" dirty="0" smtClean="0"/>
              <a:t>SCHEDULED ASSIGNMENT.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3200" dirty="0" smtClean="0"/>
          </a:p>
          <a:p>
            <a:pPr algn="ctr"/>
            <a:r>
              <a:rPr lang="en-US" sz="3200" b="1" u="sng" dirty="0" smtClean="0">
                <a:solidFill>
                  <a:srgbClr val="0070C0"/>
                </a:solidFill>
              </a:rPr>
              <a:t>5p-7p</a:t>
            </a:r>
            <a:r>
              <a:rPr lang="en-US" sz="3200" u="sng" dirty="0" smtClean="0"/>
              <a:t> 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3200" dirty="0" smtClean="0"/>
              <a:t>CCH </a:t>
            </a:r>
            <a:r>
              <a:rPr lang="en-US" sz="3200" dirty="0"/>
              <a:t>ED </a:t>
            </a:r>
            <a:endParaRPr lang="en-US" sz="3200" dirty="0" smtClean="0"/>
          </a:p>
          <a:p>
            <a:pPr algn="ctr"/>
            <a:r>
              <a:rPr lang="en-US" sz="3200" dirty="0" smtClean="0"/>
              <a:t>&amp; </a:t>
            </a:r>
          </a:p>
          <a:p>
            <a:pPr algn="ctr"/>
            <a:r>
              <a:rPr lang="en-US" sz="3200" dirty="0" smtClean="0"/>
              <a:t>INPT CT.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6646984" y="1095589"/>
            <a:ext cx="531055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PM READER</a:t>
            </a:r>
          </a:p>
          <a:p>
            <a:pPr algn="ctr"/>
            <a:endParaRPr lang="en-US" sz="2800" b="1" dirty="0" smtClean="0"/>
          </a:p>
          <a:p>
            <a:pPr algn="ctr"/>
            <a:r>
              <a:rPr lang="en-US" sz="2800" b="1" u="sng" dirty="0" smtClean="0">
                <a:solidFill>
                  <a:srgbClr val="0070C0"/>
                </a:solidFill>
              </a:rPr>
              <a:t>10a-5p</a:t>
            </a:r>
            <a:endParaRPr lang="en-US" sz="2800" b="1" u="sng" dirty="0">
              <a:solidFill>
                <a:srgbClr val="0070C0"/>
              </a:solidFill>
            </a:endParaRP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800" dirty="0" smtClean="0"/>
              <a:t>SCHEDULED ASSIGNMENT.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endParaRPr lang="en-US" sz="2800" dirty="0"/>
          </a:p>
          <a:p>
            <a:pPr algn="ctr"/>
            <a:r>
              <a:rPr lang="en-US" sz="2800" b="1" u="sng" dirty="0" smtClean="0">
                <a:solidFill>
                  <a:srgbClr val="0070C0"/>
                </a:solidFill>
              </a:rPr>
              <a:t>5p-7p</a:t>
            </a:r>
            <a:r>
              <a:rPr lang="en-US" sz="2800" dirty="0" smtClean="0"/>
              <a:t> 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800" dirty="0" smtClean="0"/>
              <a:t>CCH ED &amp; INPT CR, NM, US.</a:t>
            </a:r>
          </a:p>
          <a:p>
            <a:pPr algn="ctr"/>
            <a:endParaRPr lang="en-US" sz="2800" dirty="0"/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800" dirty="0" smtClean="0"/>
              <a:t>PHX </a:t>
            </a:r>
            <a:r>
              <a:rPr lang="en-US" sz="2800" dirty="0"/>
              <a:t>&amp; </a:t>
            </a:r>
            <a:endParaRPr lang="en-US" sz="2800" dirty="0" smtClean="0"/>
          </a:p>
          <a:p>
            <a:pPr algn="ctr"/>
            <a:r>
              <a:rPr lang="en-US" sz="2800" dirty="0" smtClean="0"/>
              <a:t>CCH STAT &amp; INPT MRI.</a:t>
            </a:r>
          </a:p>
          <a:p>
            <a:pPr algn="ctr"/>
            <a:endParaRPr lang="en-US" sz="2800" dirty="0"/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800" dirty="0" smtClean="0"/>
              <a:t>DCR OFFICE STAT CT, CR, US UNTIL 8P.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8713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113" y="261258"/>
            <a:ext cx="11034813" cy="1007705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Non CH weekend Friday summary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1257" y="1474236"/>
            <a:ext cx="11607281" cy="5225144"/>
          </a:xfrm>
        </p:spPr>
        <p:txBody>
          <a:bodyPr>
            <a:normAutofit fontScale="70000" lnSpcReduction="20000"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4 Diagnostic </a:t>
            </a:r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</a:rPr>
              <a:t>Rads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.  Assignments as scheduled.</a:t>
            </a: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All 4 will be remote as long as on site needs covered.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 Beyond 7 p, the PHX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</a:rPr>
              <a:t>, CCH &amp; PM reader call </a:t>
            </a:r>
            <a:r>
              <a:rPr lang="en-US" sz="4000" dirty="0" err="1">
                <a:solidFill>
                  <a:schemeClr val="bg2">
                    <a:lumMod val="50000"/>
                  </a:schemeClr>
                </a:solidFill>
              </a:rPr>
              <a:t>rads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remain 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</a:rPr>
              <a:t>the backup for TRS &amp; overnight problems as well as for physician and staff questions and concerns, including MRI 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triage questions and approvals.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CCH2/4</a:t>
            </a:r>
            <a:r>
              <a:rPr lang="en-US" sz="4000" baseline="30000" dirty="0" smtClean="0">
                <a:solidFill>
                  <a:schemeClr val="bg2">
                    <a:lumMod val="50000"/>
                  </a:schemeClr>
                </a:solidFill>
              </a:rPr>
              <a:t>th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 rad backs up the other 3 </a:t>
            </a:r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</a:rPr>
              <a:t>rads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 in the event of coverage gaps as needed.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7p 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</a:rPr>
              <a:t>handoff needs to be handled with care and diligence.  All arrived cases that reach the </a:t>
            </a:r>
            <a:r>
              <a:rPr lang="en-US" sz="4000" dirty="0" err="1">
                <a:solidFill>
                  <a:schemeClr val="bg2">
                    <a:lumMod val="50000"/>
                  </a:schemeClr>
                </a:solidFill>
              </a:rPr>
              <a:t>Thinair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</a:rPr>
              <a:t> worklist by 7p, should be dictated by 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DCR, even if it means working later than 7p.  </a:t>
            </a:r>
            <a:endParaRPr lang="en-US" sz="40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4000" dirty="0">
                <a:solidFill>
                  <a:schemeClr val="bg2">
                    <a:lumMod val="50000"/>
                  </a:schemeClr>
                </a:solidFill>
              </a:rPr>
              <a:t>Let the respective technologists know which is the last case you are reading, prior to signing off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en-US" sz="4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6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531" y="242597"/>
            <a:ext cx="11196734" cy="61582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Non CH WEEKEND FRIDAY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9613" y="1250302"/>
            <a:ext cx="3020787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PHX</a:t>
            </a:r>
          </a:p>
          <a:p>
            <a:pPr algn="ctr"/>
            <a:endParaRPr lang="en-US" sz="2800" b="1" dirty="0" smtClean="0"/>
          </a:p>
          <a:p>
            <a:pPr algn="ctr"/>
            <a:r>
              <a:rPr lang="en-US" sz="2800" b="1" u="sng" dirty="0" smtClean="0">
                <a:solidFill>
                  <a:srgbClr val="0070C0"/>
                </a:solidFill>
              </a:rPr>
              <a:t>10a-4:30p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600" dirty="0" smtClean="0"/>
              <a:t>SCHEDULED ASSIGNMENT.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endParaRPr lang="en-US" sz="2800" dirty="0" smtClean="0"/>
          </a:p>
          <a:p>
            <a:pPr algn="ctr"/>
            <a:r>
              <a:rPr lang="en-US" sz="2800" b="1" u="sng" dirty="0" smtClean="0">
                <a:solidFill>
                  <a:srgbClr val="0070C0"/>
                </a:solidFill>
              </a:rPr>
              <a:t>4:30p-7p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800" dirty="0" smtClean="0"/>
              <a:t>PHX ED &amp; INPT CT, CR, US, NM.</a:t>
            </a:r>
            <a:endParaRPr lang="en-US" sz="2800" dirty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954755" y="1250301"/>
            <a:ext cx="2760245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CCH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algn="ctr"/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600" b="1" u="sng" dirty="0" smtClean="0">
                <a:solidFill>
                  <a:srgbClr val="0070C0"/>
                </a:solidFill>
              </a:rPr>
              <a:t>10a-5p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600" dirty="0" smtClean="0"/>
              <a:t>SCHEDULED ASSIGNMENT.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endParaRPr lang="en-US" sz="2600" dirty="0" smtClean="0"/>
          </a:p>
          <a:p>
            <a:pPr algn="ctr"/>
            <a:r>
              <a:rPr lang="en-US" sz="2600" b="1" u="sng" dirty="0" smtClean="0">
                <a:solidFill>
                  <a:srgbClr val="0070C0"/>
                </a:solidFill>
              </a:rPr>
              <a:t>5p-7p</a:t>
            </a:r>
            <a:r>
              <a:rPr lang="en-US" sz="2600" dirty="0" smtClean="0"/>
              <a:t> 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600" dirty="0" smtClean="0"/>
              <a:t>CCH ED &amp; INPT CT.</a:t>
            </a:r>
          </a:p>
          <a:p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895492" y="1096414"/>
            <a:ext cx="376777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PM READER </a:t>
            </a:r>
          </a:p>
          <a:p>
            <a:pPr algn="ctr"/>
            <a:endParaRPr lang="en-US" sz="2800" b="1" dirty="0" smtClean="0"/>
          </a:p>
          <a:p>
            <a:pPr algn="ctr"/>
            <a:r>
              <a:rPr lang="en-US" sz="2800" b="1" u="sng" dirty="0" smtClean="0">
                <a:solidFill>
                  <a:srgbClr val="0070C0"/>
                </a:solidFill>
              </a:rPr>
              <a:t>10a-5p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800" dirty="0" smtClean="0"/>
              <a:t>SCHEDULED ASSIGNMENT.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endParaRPr lang="en-US" sz="2800" dirty="0" smtClean="0"/>
          </a:p>
          <a:p>
            <a:pPr algn="ctr"/>
            <a:r>
              <a:rPr lang="en-US" sz="2800" b="1" u="sng" dirty="0" smtClean="0">
                <a:solidFill>
                  <a:srgbClr val="0070C0"/>
                </a:solidFill>
              </a:rPr>
              <a:t>5p-7p</a:t>
            </a:r>
            <a:r>
              <a:rPr lang="en-US" sz="2800" dirty="0" smtClean="0"/>
              <a:t> 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800" dirty="0" smtClean="0"/>
              <a:t>CCH ED &amp; INPT CR, NM, US.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endParaRPr lang="en-US" sz="2800" dirty="0" smtClean="0"/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800" dirty="0" smtClean="0"/>
              <a:t>PHX &amp; CCH STAT &amp; INPT MRI.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21568" y="1250301"/>
            <a:ext cx="26376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CCH2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2800" b="1" u="sng" dirty="0" smtClean="0">
                <a:solidFill>
                  <a:srgbClr val="0070C0"/>
                </a:solidFill>
              </a:rPr>
              <a:t>10a-7p</a:t>
            </a:r>
            <a:endParaRPr lang="en-US" sz="2800" b="1" u="sng" dirty="0">
              <a:solidFill>
                <a:srgbClr val="0070C0"/>
              </a:solidFill>
            </a:endParaRP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400" dirty="0" smtClean="0"/>
              <a:t>SCHEDULED ASSIGNMENT.</a:t>
            </a:r>
          </a:p>
        </p:txBody>
      </p:sp>
    </p:spTree>
    <p:extLst>
      <p:ext uri="{BB962C8B-B14F-4D97-AF65-F5344CB8AC3E}">
        <p14:creationId xmlns:p14="http://schemas.microsoft.com/office/powerpoint/2010/main" val="290509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061" y="279919"/>
            <a:ext cx="10319657" cy="1138334"/>
          </a:xfrm>
        </p:spPr>
        <p:txBody>
          <a:bodyPr>
            <a:normAutofit/>
          </a:bodyPr>
          <a:lstStyle/>
          <a:p>
            <a:r>
              <a:rPr lang="en-US" b="1" dirty="0" smtClean="0"/>
              <a:t>CH weekend Friday summary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9919" y="1716834"/>
            <a:ext cx="11625942" cy="4851918"/>
          </a:xfrm>
        </p:spPr>
        <p:txBody>
          <a:bodyPr>
            <a:normAutofit fontScale="62500" lnSpcReduction="20000"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3 Diagnostic </a:t>
            </a:r>
            <a:r>
              <a:rPr lang="en-US" sz="4400" dirty="0" err="1" smtClean="0">
                <a:solidFill>
                  <a:schemeClr val="bg2">
                    <a:lumMod val="50000"/>
                  </a:schemeClr>
                </a:solidFill>
              </a:rPr>
              <a:t>Rads</a:t>
            </a: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. No CCH2 Rad.</a:t>
            </a: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Remote as long as practice needs covered.</a:t>
            </a: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No change of responsibilities.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 Beyond 7p, the PHX</a:t>
            </a:r>
            <a:r>
              <a:rPr lang="en-US" sz="4400" dirty="0">
                <a:solidFill>
                  <a:schemeClr val="bg2">
                    <a:lumMod val="50000"/>
                  </a:schemeClr>
                </a:solidFill>
              </a:rPr>
              <a:t>, CCH &amp; PM reader call </a:t>
            </a:r>
            <a:r>
              <a:rPr lang="en-US" sz="4400" dirty="0" err="1">
                <a:solidFill>
                  <a:schemeClr val="bg2">
                    <a:lumMod val="50000"/>
                  </a:schemeClr>
                </a:solidFill>
              </a:rPr>
              <a:t>rads</a:t>
            </a:r>
            <a:r>
              <a:rPr lang="en-US" sz="4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remain </a:t>
            </a:r>
            <a:r>
              <a:rPr lang="en-US" sz="4400" dirty="0">
                <a:solidFill>
                  <a:schemeClr val="bg2">
                    <a:lumMod val="50000"/>
                  </a:schemeClr>
                </a:solidFill>
              </a:rPr>
              <a:t>the backup for TRS &amp; overnight problems as well as for physician and staff questions and concerns, including MRI triage questions and approvals.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7p </a:t>
            </a:r>
            <a:r>
              <a:rPr lang="en-US" sz="4400" dirty="0">
                <a:solidFill>
                  <a:schemeClr val="bg2">
                    <a:lumMod val="50000"/>
                  </a:schemeClr>
                </a:solidFill>
              </a:rPr>
              <a:t>handoff needs to be handled with care and diligence.  All arrived cases that reach the </a:t>
            </a:r>
            <a:r>
              <a:rPr lang="en-US" sz="4400" dirty="0" err="1">
                <a:solidFill>
                  <a:schemeClr val="bg2">
                    <a:lumMod val="50000"/>
                  </a:schemeClr>
                </a:solidFill>
              </a:rPr>
              <a:t>Thinair</a:t>
            </a:r>
            <a:r>
              <a:rPr lang="en-US" sz="4400" dirty="0">
                <a:solidFill>
                  <a:schemeClr val="bg2">
                    <a:lumMod val="50000"/>
                  </a:schemeClr>
                </a:solidFill>
              </a:rPr>
              <a:t> worklist by 7p, should be dictated by </a:t>
            </a: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DCR, even if it means working later than 7p.  </a:t>
            </a:r>
            <a:endParaRPr lang="en-US" sz="44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4400" dirty="0">
                <a:solidFill>
                  <a:schemeClr val="bg2">
                    <a:lumMod val="50000"/>
                  </a:schemeClr>
                </a:solidFill>
              </a:rPr>
              <a:t>Let the respective technologists know which is the last case you are reading, prior to signing off</a:t>
            </a: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marL="685800" indent="-685800" algn="ctr">
              <a:buFont typeface="Wingdings" panose="05000000000000000000" pitchFamily="2" charset="2"/>
              <a:buChar char="v"/>
            </a:pPr>
            <a:endParaRPr lang="en-US" sz="44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87671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045" y="196949"/>
            <a:ext cx="11113478" cy="770206"/>
          </a:xfrm>
        </p:spPr>
        <p:txBody>
          <a:bodyPr>
            <a:noAutofit/>
          </a:bodyPr>
          <a:lstStyle/>
          <a:p>
            <a:r>
              <a:rPr lang="en-US" sz="3800" b="1" dirty="0" smtClean="0"/>
              <a:t>CH weekend </a:t>
            </a:r>
            <a:r>
              <a:rPr lang="en-US" sz="3800" b="1" dirty="0" err="1" smtClean="0"/>
              <a:t>friday</a:t>
            </a:r>
            <a:endParaRPr lang="en-US" sz="3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03853" y="1250302"/>
            <a:ext cx="3321697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PHX</a:t>
            </a:r>
          </a:p>
          <a:p>
            <a:pPr algn="ctr"/>
            <a:endParaRPr lang="en-US" sz="2800" b="1" dirty="0" smtClean="0"/>
          </a:p>
          <a:p>
            <a:pPr algn="ctr"/>
            <a:r>
              <a:rPr lang="en-US" sz="2800" b="1" u="sng" dirty="0" smtClean="0">
                <a:solidFill>
                  <a:srgbClr val="0070C0"/>
                </a:solidFill>
              </a:rPr>
              <a:t>10a-4:30p 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800" dirty="0" smtClean="0"/>
              <a:t>SCHEDULED ASSIGNMENT.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endParaRPr lang="en-US" sz="2800" dirty="0" smtClean="0"/>
          </a:p>
          <a:p>
            <a:pPr algn="ctr"/>
            <a:r>
              <a:rPr lang="en-US" sz="2800" b="1" u="sng" dirty="0" smtClean="0">
                <a:solidFill>
                  <a:srgbClr val="0070C0"/>
                </a:solidFill>
              </a:rPr>
              <a:t>4:30p-7p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800" dirty="0" smtClean="0"/>
              <a:t>PHX ED &amp; INPT CT, CR, US, NM EXCEPT.</a:t>
            </a:r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825550" y="1250302"/>
            <a:ext cx="37885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CCH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b="1" u="sng" dirty="0" smtClean="0">
                <a:solidFill>
                  <a:srgbClr val="0070C0"/>
                </a:solidFill>
              </a:rPr>
              <a:t>10a-5p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3200" dirty="0" smtClean="0"/>
              <a:t>SCHEDULED ASSIGNMENT.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3200" dirty="0" smtClean="0"/>
          </a:p>
          <a:p>
            <a:pPr algn="ctr"/>
            <a:r>
              <a:rPr lang="en-US" sz="3200" b="1" u="sng" dirty="0" smtClean="0">
                <a:solidFill>
                  <a:srgbClr val="0070C0"/>
                </a:solidFill>
              </a:rPr>
              <a:t>5p-7p 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3200" dirty="0" smtClean="0"/>
              <a:t>CCH ED </a:t>
            </a:r>
          </a:p>
          <a:p>
            <a:pPr algn="ctr"/>
            <a:r>
              <a:rPr lang="en-US" sz="3200" dirty="0" smtClean="0"/>
              <a:t>&amp; </a:t>
            </a:r>
          </a:p>
          <a:p>
            <a:pPr algn="ctr"/>
            <a:r>
              <a:rPr lang="en-US" sz="3200" dirty="0" smtClean="0"/>
              <a:t>INPT CT.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42738" y="967155"/>
            <a:ext cx="3675185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PM READER</a:t>
            </a:r>
            <a:endParaRPr lang="en-US" sz="2800" b="1" dirty="0" smtClean="0"/>
          </a:p>
          <a:p>
            <a:pPr algn="ctr"/>
            <a:endParaRPr lang="en-US" sz="2800" dirty="0" smtClean="0"/>
          </a:p>
          <a:p>
            <a:pPr algn="ctr"/>
            <a:r>
              <a:rPr lang="en-US" sz="2800" b="1" u="sng" dirty="0" smtClean="0">
                <a:solidFill>
                  <a:srgbClr val="0070C0"/>
                </a:solidFill>
              </a:rPr>
              <a:t>10a-5p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800" dirty="0" smtClean="0"/>
              <a:t>SCHEDULED ASSIGNMENT.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endParaRPr lang="en-US" sz="2800" dirty="0" smtClean="0"/>
          </a:p>
          <a:p>
            <a:pPr algn="ctr"/>
            <a:r>
              <a:rPr lang="en-US" sz="2800" b="1" u="sng" dirty="0" smtClean="0">
                <a:solidFill>
                  <a:srgbClr val="0070C0"/>
                </a:solidFill>
              </a:rPr>
              <a:t>5p-7p 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800" dirty="0" smtClean="0"/>
              <a:t>CCH ED &amp; INPT CR, NM, US.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endParaRPr lang="en-US" sz="2800" dirty="0" smtClean="0"/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800" dirty="0" smtClean="0"/>
              <a:t>STAT &amp; INPT PHX &amp; </a:t>
            </a:r>
          </a:p>
          <a:p>
            <a:pPr algn="ctr"/>
            <a:r>
              <a:rPr lang="en-US" sz="2800" dirty="0" smtClean="0"/>
              <a:t>CCH MRI.</a:t>
            </a:r>
          </a:p>
        </p:txBody>
      </p:sp>
    </p:spTree>
    <p:extLst>
      <p:ext uri="{BB962C8B-B14F-4D97-AF65-F5344CB8AC3E}">
        <p14:creationId xmlns:p14="http://schemas.microsoft.com/office/powerpoint/2010/main" val="403326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498" y="167952"/>
            <a:ext cx="11159412" cy="95172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CH &amp; non CH Saturday &amp; Sunday summary</a:t>
            </a:r>
            <a:endParaRPr lang="en-US" sz="32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8580" y="1268964"/>
            <a:ext cx="11625942" cy="5393092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All 4 </a:t>
            </a:r>
            <a:r>
              <a:rPr lang="en-US" sz="3600" dirty="0" err="1" smtClean="0">
                <a:solidFill>
                  <a:schemeClr val="bg2">
                    <a:lumMod val="50000"/>
                  </a:schemeClr>
                </a:solidFill>
              </a:rPr>
              <a:t>rads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 work 9 hour shifts.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10a-5p all 4 </a:t>
            </a:r>
            <a:r>
              <a:rPr lang="en-US" sz="3600" dirty="0" err="1" smtClean="0">
                <a:solidFill>
                  <a:schemeClr val="bg2">
                    <a:lumMod val="50000"/>
                  </a:schemeClr>
                </a:solidFill>
              </a:rPr>
              <a:t>rads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 work.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8a-10a &amp; 5p-7p 2 </a:t>
            </a:r>
            <a:r>
              <a:rPr lang="en-US" sz="3600" dirty="0" err="1" smtClean="0">
                <a:solidFill>
                  <a:schemeClr val="bg2">
                    <a:lumMod val="50000"/>
                  </a:schemeClr>
                </a:solidFill>
              </a:rPr>
              <a:t>Rads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 Work.  Need to keep PHX &amp; CCH filters open for stat and </a:t>
            </a:r>
            <a:r>
              <a:rPr lang="en-US" sz="3600" dirty="0" err="1" smtClean="0">
                <a:solidFill>
                  <a:schemeClr val="bg2">
                    <a:lumMod val="50000"/>
                  </a:schemeClr>
                </a:solidFill>
              </a:rPr>
              <a:t>inpt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 CT, CR, US, NM for fair workload balance.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Overnight TRS prelims will need to be finalized.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Beyond 7p, the PHX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</a:rPr>
              <a:t>, CCH &amp; PM reader call </a:t>
            </a:r>
            <a:r>
              <a:rPr lang="en-US" sz="3600" dirty="0" err="1">
                <a:solidFill>
                  <a:schemeClr val="bg2">
                    <a:lumMod val="50000"/>
                  </a:schemeClr>
                </a:solidFill>
              </a:rPr>
              <a:t>rads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remain 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</a:rPr>
              <a:t>the backup for TRS &amp; overnight problems as well as for physician and staff questions and concerns, including MRI triage questions and approvals.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CCH2 backs up the other 3 </a:t>
            </a:r>
            <a:r>
              <a:rPr lang="en-US" sz="3600" dirty="0" err="1" smtClean="0">
                <a:solidFill>
                  <a:schemeClr val="bg2">
                    <a:lumMod val="50000"/>
                  </a:schemeClr>
                </a:solidFill>
              </a:rPr>
              <a:t>rads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 in the event of coverage gaps as needed.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3600" dirty="0">
                <a:solidFill>
                  <a:schemeClr val="bg2">
                    <a:lumMod val="50000"/>
                  </a:schemeClr>
                </a:solidFill>
              </a:rPr>
              <a:t>7p handoff needs to be handled with care and diligence.  All arrived cases that reach the </a:t>
            </a:r>
            <a:r>
              <a:rPr lang="en-US" sz="3600" dirty="0" err="1">
                <a:solidFill>
                  <a:schemeClr val="bg2">
                    <a:lumMod val="50000"/>
                  </a:schemeClr>
                </a:solidFill>
              </a:rPr>
              <a:t>Thinair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</a:rPr>
              <a:t> worklist by 7p, should be dictated by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DCR even if it means working later than 7p.  </a:t>
            </a:r>
            <a:endParaRPr lang="en-US" sz="36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3600" dirty="0">
                <a:solidFill>
                  <a:schemeClr val="bg2">
                    <a:lumMod val="50000"/>
                  </a:schemeClr>
                </a:solidFill>
              </a:rPr>
              <a:t>Let the respective technologists know which is the last case you are reading, prior to signing off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36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69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982" y="223932"/>
            <a:ext cx="11178074" cy="746451"/>
          </a:xfrm>
        </p:spPr>
        <p:txBody>
          <a:bodyPr>
            <a:noAutofit/>
          </a:bodyPr>
          <a:lstStyle/>
          <a:p>
            <a:r>
              <a:rPr lang="en-US" sz="3400" b="1" dirty="0" smtClean="0"/>
              <a:t>SATURDAY W/CCH2 or CHERRY HILL TIL 5P</a:t>
            </a:r>
            <a:endParaRPr lang="en-US" sz="3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9238" y="1250304"/>
            <a:ext cx="186333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PHX</a:t>
            </a:r>
          </a:p>
          <a:p>
            <a:pPr algn="ctr"/>
            <a:endParaRPr lang="en-US" sz="2800" b="1" dirty="0" smtClean="0"/>
          </a:p>
          <a:p>
            <a:pPr algn="ctr"/>
            <a:r>
              <a:rPr lang="en-US" sz="2800" b="1" u="sng" dirty="0" smtClean="0">
                <a:solidFill>
                  <a:srgbClr val="0070C0"/>
                </a:solidFill>
              </a:rPr>
              <a:t>8a-10a</a:t>
            </a:r>
            <a:r>
              <a:rPr lang="en-US" sz="2800" dirty="0" smtClean="0"/>
              <a:t> </a:t>
            </a:r>
          </a:p>
          <a:p>
            <a:pPr algn="ctr"/>
            <a:r>
              <a:rPr lang="en-US" sz="2800" dirty="0" smtClean="0"/>
              <a:t>OFF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endParaRPr lang="en-US" sz="2800" dirty="0" smtClean="0"/>
          </a:p>
          <a:p>
            <a:pPr algn="ctr"/>
            <a:r>
              <a:rPr lang="en-US" sz="2800" b="1" u="sng" dirty="0" smtClean="0">
                <a:solidFill>
                  <a:srgbClr val="0070C0"/>
                </a:solidFill>
              </a:rPr>
              <a:t>10a-7p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800" dirty="0" smtClean="0"/>
              <a:t>PHX ED &amp; INPT CT, CR, US, NM.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092569" y="1010452"/>
            <a:ext cx="230461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CCH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r>
              <a:rPr lang="en-US" sz="2400" b="1" u="sng" dirty="0" smtClean="0">
                <a:solidFill>
                  <a:srgbClr val="0070C0"/>
                </a:solidFill>
              </a:rPr>
              <a:t>8a-10a</a:t>
            </a:r>
            <a:endParaRPr lang="en-US" sz="2400" dirty="0" smtClean="0"/>
          </a:p>
          <a:p>
            <a:pPr algn="ctr"/>
            <a:r>
              <a:rPr lang="en-US" sz="2400" dirty="0" smtClean="0"/>
              <a:t>OFF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endParaRPr lang="en-US" sz="2400" dirty="0" smtClean="0"/>
          </a:p>
          <a:p>
            <a:pPr algn="ctr"/>
            <a:r>
              <a:rPr lang="en-US" sz="2400" b="1" u="sng" dirty="0" smtClean="0">
                <a:solidFill>
                  <a:srgbClr val="0070C0"/>
                </a:solidFill>
              </a:rPr>
              <a:t>10a-5p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400" dirty="0" smtClean="0"/>
              <a:t>CCH ED, STAT &amp; INPT CT.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b="1" u="sng" dirty="0" smtClean="0">
                <a:solidFill>
                  <a:srgbClr val="0070C0"/>
                </a:solidFill>
              </a:rPr>
              <a:t>5p-7p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en-US" sz="2400" dirty="0" smtClean="0"/>
              <a:t>CCH </a:t>
            </a:r>
            <a:r>
              <a:rPr lang="en-US" sz="2400" dirty="0"/>
              <a:t>ED, STAT &amp; INPT </a:t>
            </a:r>
            <a:r>
              <a:rPr lang="en-US" sz="2400" dirty="0" smtClean="0"/>
              <a:t>CT, US, CR, NM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18583" y="970383"/>
            <a:ext cx="388620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CT/MR</a:t>
            </a:r>
          </a:p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>8a-10a </a:t>
            </a:r>
          </a:p>
          <a:p>
            <a:pPr algn="ctr"/>
            <a:endParaRPr lang="en-US" b="1" u="sng" dirty="0" smtClean="0">
              <a:solidFill>
                <a:srgbClr val="0070C0"/>
              </a:solidFill>
            </a:endParaRP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en-US" dirty="0" smtClean="0"/>
              <a:t>UNDICTATED PHX OVERNIGHT STUDIES.</a:t>
            </a:r>
            <a:endParaRPr lang="en-US" b="1" u="sng" dirty="0" smtClean="0">
              <a:solidFill>
                <a:srgbClr val="0070C0"/>
              </a:solidFill>
            </a:endParaRPr>
          </a:p>
          <a:p>
            <a:pPr algn="ctr"/>
            <a:endParaRPr lang="en-US" b="1" u="sng" dirty="0" smtClean="0">
              <a:solidFill>
                <a:srgbClr val="0070C0"/>
              </a:solidFill>
            </a:endParaRP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dirty="0" smtClean="0"/>
              <a:t>INPT &amp; STAT PHX &amp; CCH MRI 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dirty="0" smtClean="0"/>
              <a:t>PHX PORTABLES PLUS PHX ED &amp; INPT CT, CR, U/S, NM.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>10A-5P 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dirty="0" smtClean="0"/>
              <a:t>INPT &amp; STAT PHX &amp; CCH MRI PLUS ROUTINE OFFICE, PHX &amp; CCH CT/MR.</a:t>
            </a:r>
            <a:r>
              <a:rPr lang="en-US" b="1" dirty="0" smtClean="0"/>
              <a:t> </a:t>
            </a:r>
          </a:p>
          <a:p>
            <a:pPr algn="ctr"/>
            <a:endParaRPr lang="en-US" dirty="0" smtClean="0"/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en-US" dirty="0" smtClean="0"/>
              <a:t>DCR OFFICE CT, CR, US STATS UNTIL 5P.</a:t>
            </a:r>
          </a:p>
          <a:p>
            <a:pPr algn="ctr"/>
            <a:endParaRPr lang="en-US" dirty="0" smtClean="0"/>
          </a:p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>5P-7P</a:t>
            </a:r>
            <a:r>
              <a:rPr lang="en-US" dirty="0" smtClean="0"/>
              <a:t> OFF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72722" y="970382"/>
            <a:ext cx="378069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CCH2/CH</a:t>
            </a:r>
          </a:p>
          <a:p>
            <a:pPr algn="ctr"/>
            <a:endParaRPr lang="en-US" sz="2000" dirty="0"/>
          </a:p>
          <a:p>
            <a:pPr algn="ctr"/>
            <a:r>
              <a:rPr lang="en-US" sz="2000" b="1" u="sng" dirty="0" smtClean="0">
                <a:solidFill>
                  <a:srgbClr val="0070C0"/>
                </a:solidFill>
              </a:rPr>
              <a:t>8a-10a </a:t>
            </a:r>
          </a:p>
          <a:p>
            <a:pPr algn="ctr"/>
            <a:endParaRPr lang="en-US" sz="2000" b="1" u="sng" dirty="0">
              <a:solidFill>
                <a:srgbClr val="0070C0"/>
              </a:solidFill>
            </a:endParaRP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000" dirty="0" smtClean="0"/>
              <a:t>UNDICTATED CCH OVERNIGHT STUDIES. </a:t>
            </a:r>
          </a:p>
          <a:p>
            <a:pPr algn="ctr"/>
            <a:endParaRPr lang="en-US" sz="2000" b="1" u="sng" dirty="0" smtClean="0">
              <a:solidFill>
                <a:srgbClr val="0070C0"/>
              </a:solidFill>
            </a:endParaRP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000" dirty="0" smtClean="0"/>
              <a:t>CCH ED &amp; INPT CT, CR, US, NM INCL </a:t>
            </a:r>
          </a:p>
          <a:p>
            <a:pPr algn="ctr"/>
            <a:r>
              <a:rPr lang="en-US" sz="2000" dirty="0" smtClean="0"/>
              <a:t>CCH AM PORTABLES.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endParaRPr lang="en-US" sz="2000" dirty="0" smtClean="0"/>
          </a:p>
          <a:p>
            <a:pPr algn="ctr"/>
            <a:r>
              <a:rPr lang="en-US" sz="2000" b="1" u="sng" dirty="0" smtClean="0">
                <a:solidFill>
                  <a:srgbClr val="0070C0"/>
                </a:solidFill>
              </a:rPr>
              <a:t>10A-5P 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2000" dirty="0" smtClean="0"/>
              <a:t>CCH ED &amp; INPT CR, U/S, NM PLUS CCH AND/OR OFFICE ROUTINE CR &amp; US.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endParaRPr lang="en-US" sz="2000" dirty="0" smtClean="0"/>
          </a:p>
          <a:p>
            <a:pPr algn="ctr"/>
            <a:r>
              <a:rPr lang="en-US" sz="2000" b="1" u="sng" dirty="0" smtClean="0">
                <a:solidFill>
                  <a:srgbClr val="0070C0"/>
                </a:solidFill>
              </a:rPr>
              <a:t>5P-7P</a:t>
            </a:r>
            <a:r>
              <a:rPr lang="en-US" sz="2000" dirty="0" smtClean="0"/>
              <a:t> </a:t>
            </a:r>
          </a:p>
          <a:p>
            <a:pPr algn="ctr"/>
            <a:r>
              <a:rPr lang="en-US" sz="2000" dirty="0" smtClean="0"/>
              <a:t>OFF.</a:t>
            </a:r>
          </a:p>
        </p:txBody>
      </p:sp>
    </p:spTree>
    <p:extLst>
      <p:ext uri="{BB962C8B-B14F-4D97-AF65-F5344CB8AC3E}">
        <p14:creationId xmlns:p14="http://schemas.microsoft.com/office/powerpoint/2010/main" val="174415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1613</TotalTime>
  <Words>1041</Words>
  <Application>Microsoft Office PowerPoint</Application>
  <PresentationFormat>Widescreen</PresentationFormat>
  <Paragraphs>210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Gill Sans MT</vt:lpstr>
      <vt:lpstr>Times New Roman</vt:lpstr>
      <vt:lpstr>Wingdings</vt:lpstr>
      <vt:lpstr>Parcel</vt:lpstr>
      <vt:lpstr> updated weekday and weekend call plan (including CH sat) </vt:lpstr>
      <vt:lpstr>Monday-Thursday summary</vt:lpstr>
      <vt:lpstr>Monday-THURSDAY</vt:lpstr>
      <vt:lpstr>Non CH weekend Friday summary</vt:lpstr>
      <vt:lpstr>Non CH WEEKEND FRIDAY</vt:lpstr>
      <vt:lpstr>CH weekend Friday summary</vt:lpstr>
      <vt:lpstr>CH weekend friday</vt:lpstr>
      <vt:lpstr>CH &amp; non CH Saturday &amp; Sunday summary</vt:lpstr>
      <vt:lpstr>SATURDAY W/CCH2 or CHERRY HILL TIL 5P</vt:lpstr>
      <vt:lpstr>SUNDAY</vt:lpstr>
    </vt:vector>
  </TitlesOfParts>
  <Company>Penn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Asha Kovalovich</dc:creator>
  <cp:lastModifiedBy>Kovalovich, Asha</cp:lastModifiedBy>
  <cp:revision>180</cp:revision>
  <dcterms:created xsi:type="dcterms:W3CDTF">2022-09-06T14:05:54Z</dcterms:created>
  <dcterms:modified xsi:type="dcterms:W3CDTF">2023-02-22T10:58:54Z</dcterms:modified>
</cp:coreProperties>
</file>